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416" r:id="rId3"/>
    <p:sldId id="455" r:id="rId4"/>
    <p:sldId id="256" r:id="rId5"/>
    <p:sldId id="456" r:id="rId6"/>
    <p:sldId id="417" r:id="rId7"/>
    <p:sldId id="425" r:id="rId8"/>
    <p:sldId id="442" r:id="rId9"/>
    <p:sldId id="443" r:id="rId10"/>
    <p:sldId id="444" r:id="rId11"/>
    <p:sldId id="445" r:id="rId12"/>
    <p:sldId id="446" r:id="rId13"/>
    <p:sldId id="447" r:id="rId14"/>
    <p:sldId id="435" r:id="rId15"/>
    <p:sldId id="448" r:id="rId16"/>
    <p:sldId id="437" r:id="rId17"/>
    <p:sldId id="449" r:id="rId18"/>
    <p:sldId id="451" r:id="rId19"/>
    <p:sldId id="450" r:id="rId20"/>
    <p:sldId id="452" r:id="rId21"/>
    <p:sldId id="453" r:id="rId22"/>
    <p:sldId id="427" r:id="rId23"/>
    <p:sldId id="433" r:id="rId24"/>
    <p:sldId id="440" r:id="rId25"/>
    <p:sldId id="45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8A"/>
    <a:srgbClr val="438264"/>
    <a:srgbClr val="CB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1582" autoAdjust="0"/>
  </p:normalViewPr>
  <p:slideViewPr>
    <p:cSldViewPr snapToGrid="0">
      <p:cViewPr varScale="1">
        <p:scale>
          <a:sx n="77" d="100"/>
          <a:sy n="77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7277-E030-4F94-9E48-41BA097BBD5F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3240-6187-484C-8ECE-A5E8A5F44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33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30D4-6BAD-4D5B-948D-6A733C49119D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5B65-800A-41A7-99D0-FCA25FAEF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3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9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4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23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1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0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3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4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27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68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38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0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91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43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8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7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2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8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98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9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5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1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8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05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8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41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4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95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1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2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43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2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4517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9587-1CE5-4235-A736-5D4F3DCB62DC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hyperlink" Target="http://www.iamschool.com.tw/" TargetMode="External"/><Relationship Id="rId2" Type="http://schemas.openxmlformats.org/officeDocument/2006/relationships/hyperlink" Target="http://www.clps.tyc.edu.tw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hyperlink" Target="https://www.facebook.com/groups/321611284973707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445" y="0"/>
            <a:ext cx="6096000" cy="60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80" y="3714369"/>
            <a:ext cx="2168769" cy="3143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1087" y="1605449"/>
            <a:ext cx="7340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9600" b="1" spc="-300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我和我的孩</a:t>
            </a:r>
            <a:r>
              <a:rPr lang="zh-TW" altLang="en-US" sz="9600" b="1" spc="-300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子</a:t>
            </a:r>
            <a:endParaRPr lang="zh-CN" altLang="en-US" sz="9600" b="1" spc="-300" dirty="0">
              <a:ln w="19050">
                <a:solidFill>
                  <a:schemeClr val="bg1"/>
                </a:solidFill>
              </a:ln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1557" y="3514314"/>
            <a:ext cx="501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中壢國小</a:t>
            </a:r>
            <a:r>
              <a:rPr lang="en-US" altLang="zh-TW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109-1</a:t>
            </a: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班親會 輔導室親職教育宣導</a:t>
            </a:r>
            <a:endParaRPr lang="zh-CN" altLang="en-US" sz="20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7052860" y="4447510"/>
            <a:ext cx="33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報告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人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：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專任輔導教師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 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宋奇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晉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3" y="1098104"/>
            <a:ext cx="10633499" cy="66459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64335" y="387230"/>
            <a:ext cx="1018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低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年級手冊目錄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grpSp>
        <p:nvGrpSpPr>
          <p:cNvPr id="61" name="Group 72"/>
          <p:cNvGrpSpPr/>
          <p:nvPr/>
        </p:nvGrpSpPr>
        <p:grpSpPr>
          <a:xfrm>
            <a:off x="89894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11" y="4806487"/>
            <a:ext cx="1982619" cy="19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4335" y="387230"/>
            <a:ext cx="1018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中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年級手冊目錄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grpSp>
        <p:nvGrpSpPr>
          <p:cNvPr id="61" name="Group 72"/>
          <p:cNvGrpSpPr/>
          <p:nvPr/>
        </p:nvGrpSpPr>
        <p:grpSpPr>
          <a:xfrm>
            <a:off x="89894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74759"/>
            <a:ext cx="10848975" cy="67806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11" y="4806487"/>
            <a:ext cx="1982619" cy="19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1218227"/>
            <a:ext cx="11251095" cy="7031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64335" y="387230"/>
            <a:ext cx="1018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高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年級手冊目錄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11" y="4806487"/>
            <a:ext cx="1982619" cy="1982619"/>
          </a:xfrm>
          <a:prstGeom prst="rect">
            <a:avLst/>
          </a:prstGeom>
        </p:spPr>
      </p:pic>
      <p:grpSp>
        <p:nvGrpSpPr>
          <p:cNvPr id="61" name="Group 72"/>
          <p:cNvGrpSpPr/>
          <p:nvPr/>
        </p:nvGrpSpPr>
        <p:grpSpPr>
          <a:xfrm>
            <a:off x="89894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27894" y="487018"/>
            <a:ext cx="8284679" cy="5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◆所謂的稱職並不是完美，而是讓孩子在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互動中能感受到你的關愛及陪伴，如此 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而已。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◆孩子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的成長只有一次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，稍縱即逝，別輕忽自己的重要性，親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子互動時光是無可取代的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48869" y="1182757"/>
            <a:ext cx="4330177" cy="4290308"/>
            <a:chOff x="12315" y="2453"/>
            <a:chExt cx="7652" cy="7186"/>
          </a:xfrm>
        </p:grpSpPr>
        <p:sp>
          <p:nvSpPr>
            <p:cNvPr id="3" name="流程图: 延期 2"/>
            <p:cNvSpPr/>
            <p:nvPr/>
          </p:nvSpPr>
          <p:spPr>
            <a:xfrm flipH="1">
              <a:off x="12315" y="3145"/>
              <a:ext cx="6978" cy="5555"/>
            </a:xfrm>
            <a:prstGeom prst="flowChartDelay">
              <a:avLst/>
            </a:prstGeom>
            <a:solidFill>
              <a:srgbClr val="438264"/>
            </a:solidFill>
            <a:ln>
              <a:solidFill>
                <a:srgbClr val="438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 descr="5d132267d1c7a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1" y="2453"/>
              <a:ext cx="7186" cy="7186"/>
            </a:xfrm>
            <a:prstGeom prst="rect">
              <a:avLst/>
            </a:prstGeom>
          </p:spPr>
        </p:pic>
        <p:sp>
          <p:nvSpPr>
            <p:cNvPr id="5" name="流程图: 延期 4"/>
            <p:cNvSpPr/>
            <p:nvPr/>
          </p:nvSpPr>
          <p:spPr>
            <a:xfrm flipH="1">
              <a:off x="12590" y="3363"/>
              <a:ext cx="6428" cy="5118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3826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658141"/>
            <a:ext cx="1415772" cy="53755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r>
              <a:rPr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 smtClean="0">
                <a:solidFill>
                  <a:srgbClr val="CBE7CB"/>
                </a:solidFill>
                <a:cs typeface="+mn-ea"/>
                <a:sym typeface="+mn-lt"/>
              </a:rPr>
              <a:t>0</a:t>
            </a:r>
            <a:r>
              <a:rPr lang="en-US" altLang="zh-TW" sz="15400" b="1" dirty="0" smtClean="0">
                <a:solidFill>
                  <a:srgbClr val="CBE7CB"/>
                </a:solidFill>
                <a:cs typeface="+mn-ea"/>
                <a:sym typeface="+mn-lt"/>
              </a:rPr>
              <a:t>2</a:t>
            </a:r>
            <a:endParaRPr lang="en-US" altLang="zh-CN" sz="15400" b="1" dirty="0">
              <a:solidFill>
                <a:srgbClr val="CBE7CB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使用</a:t>
            </a:r>
            <a:r>
              <a:rPr lang="en-US" altLang="zh-TW" sz="72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3C</a:t>
            </a:r>
          </a:p>
          <a:p>
            <a:pPr algn="ctr"/>
            <a:r>
              <a:rPr lang="zh-TW" altLang="en-US" sz="72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注意事項</a:t>
            </a:r>
            <a:endParaRPr lang="zh-CN" altLang="en-US" sz="72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7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7879" y="623542"/>
            <a:ext cx="1041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如何在家裡正確地使用電子媒體，美國兒科學會提供給家長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</a:t>
            </a:r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出版的</a:t>
            </a:r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跟阿德勒學正向教養</a:t>
            </a:r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之練習</a:t>
            </a:r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35.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限制開啟螢幕時間</a:t>
            </a:r>
            <a:r>
              <a:rPr lang="en-US" altLang="zh-TW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03987" y="1504952"/>
            <a:ext cx="2830831" cy="4133850"/>
            <a:chOff x="2483" y="2370"/>
            <a:chExt cx="4458" cy="6510"/>
          </a:xfrm>
        </p:grpSpPr>
        <p:sp>
          <p:nvSpPr>
            <p:cNvPr id="15" name="矩形 14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886" y="5898"/>
              <a:ext cx="3650" cy="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限制孩童或青少年每天只能使用媒體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1-2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0587" y="1494157"/>
            <a:ext cx="2830831" cy="4133850"/>
            <a:chOff x="2483" y="2370"/>
            <a:chExt cx="4458" cy="6510"/>
          </a:xfrm>
        </p:grpSpPr>
        <p:sp>
          <p:nvSpPr>
            <p:cNvPr id="18" name="矩形 17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886" y="5898"/>
              <a:ext cx="3650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孩子的臥室不能放置電視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不管孩子幾歲。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6547" y="1504952"/>
            <a:ext cx="2830831" cy="4133850"/>
            <a:chOff x="2483" y="2370"/>
            <a:chExt cx="4458" cy="6510"/>
          </a:xfrm>
        </p:grpSpPr>
        <p:sp>
          <p:nvSpPr>
            <p:cNvPr id="24" name="矩形 23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886" y="5366"/>
              <a:ext cx="365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未滿兩歲的孩子，不能使用任何數位形式的娛樂器材，改採有助於大腦發育的人際交流活動，例如一同交談、玩耍、唱歌或閱讀。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03987" y="1504952"/>
            <a:ext cx="2830831" cy="4133850"/>
            <a:chOff x="2483" y="2370"/>
            <a:chExt cx="4458" cy="6510"/>
          </a:xfrm>
        </p:grpSpPr>
        <p:sp>
          <p:nvSpPr>
            <p:cNvPr id="15" name="矩形 14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886" y="5898"/>
              <a:ext cx="3650" cy="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限制孩子觀看電視節目，確保節目內容有豐富資訊、富教育性，並且非暴力。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0587" y="1494157"/>
            <a:ext cx="2830831" cy="4133850"/>
            <a:chOff x="2483" y="2370"/>
            <a:chExt cx="4458" cy="6510"/>
          </a:xfrm>
        </p:grpSpPr>
        <p:sp>
          <p:nvSpPr>
            <p:cNvPr id="18" name="矩形 17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038" y="5842"/>
              <a:ext cx="3650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與孩子一起看電視，討論節目內容。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6547" y="1504952"/>
            <a:ext cx="2830831" cy="4133850"/>
            <a:chOff x="2483" y="2370"/>
            <a:chExt cx="4458" cy="6510"/>
          </a:xfrm>
        </p:grpSpPr>
        <p:sp>
          <p:nvSpPr>
            <p:cNvPr id="24" name="矩形 23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886" y="5855"/>
              <a:ext cx="3650" cy="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與孩子討論媒體上出現的爭議性議題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家庭價值、暴力、性別等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075764" y="629674"/>
            <a:ext cx="11456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如何在家裡正確地使用電子媒體，美國兒科學會提供給家長的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建議如下：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出版的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跟阿德勒學正向教養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之練習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35.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限制開啟螢幕時間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3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03987" y="1504952"/>
            <a:ext cx="2830831" cy="4133850"/>
            <a:chOff x="2483" y="2370"/>
            <a:chExt cx="4458" cy="6510"/>
          </a:xfrm>
        </p:grpSpPr>
        <p:sp>
          <p:nvSpPr>
            <p:cNvPr id="15" name="矩形 14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886" y="5898"/>
              <a:ext cx="3650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在家中製造一個不使用電子產品的空間。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0587" y="1494157"/>
            <a:ext cx="2830831" cy="4133850"/>
            <a:chOff x="2483" y="2370"/>
            <a:chExt cx="4458" cy="6510"/>
          </a:xfrm>
        </p:grpSpPr>
        <p:sp>
          <p:nvSpPr>
            <p:cNvPr id="18" name="矩形 17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886" y="5898"/>
              <a:ext cx="365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支持學校的媒體教育。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6547" y="1504952"/>
            <a:ext cx="2830831" cy="4133850"/>
            <a:chOff x="2483" y="2370"/>
            <a:chExt cx="4458" cy="6510"/>
          </a:xfrm>
        </p:grpSpPr>
        <p:sp>
          <p:nvSpPr>
            <p:cNvPr id="24" name="矩形 23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886" y="5855"/>
              <a:ext cx="3650" cy="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鼓勵孩子有多元的娛樂方式，包括閱讀、運動、嗜好與創意性遊樂。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03643" y="597359"/>
            <a:ext cx="10908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如何在家裡正確地使用電子媒體，美國兒科學會提供給家長的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建議如下：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出版的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跟阿德勒學正向教養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之練習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35.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限制開啟螢幕時間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6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03987" y="1504952"/>
            <a:ext cx="2830831" cy="4133850"/>
            <a:chOff x="2483" y="2370"/>
            <a:chExt cx="4458" cy="6510"/>
          </a:xfrm>
        </p:grpSpPr>
        <p:sp>
          <p:nvSpPr>
            <p:cNvPr id="15" name="矩形 14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886" y="5898"/>
              <a:ext cx="3650" cy="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了解孩子想要觀賞的節目，鼓勵孩子留意自己觀看電視的習慣。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0587" y="1494157"/>
            <a:ext cx="2830831" cy="4133850"/>
            <a:chOff x="2483" y="2370"/>
            <a:chExt cx="4458" cy="6510"/>
          </a:xfrm>
        </p:grpSpPr>
        <p:sp>
          <p:nvSpPr>
            <p:cNvPr id="18" name="矩形 17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11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886" y="5898"/>
              <a:ext cx="3650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在用餐時間及睡醒後，禁止使用各種媒體。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6547" y="1504952"/>
            <a:ext cx="2830831" cy="4133850"/>
            <a:chOff x="2483" y="2370"/>
            <a:chExt cx="4458" cy="6510"/>
          </a:xfrm>
        </p:grpSpPr>
        <p:sp>
          <p:nvSpPr>
            <p:cNvPr id="24" name="矩形 23"/>
            <p:cNvSpPr/>
            <p:nvPr/>
          </p:nvSpPr>
          <p:spPr>
            <a:xfrm flipH="1">
              <a:off x="2500" y="3357"/>
              <a:ext cx="4424" cy="5523"/>
            </a:xfrm>
            <a:prstGeom prst="rect">
              <a:avLst/>
            </a:prstGeom>
            <a:noFill/>
            <a:ln w="19050">
              <a:solidFill>
                <a:srgbClr val="4382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BE7C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2483" y="3137"/>
              <a:ext cx="4458" cy="1914"/>
            </a:xfrm>
            <a:prstGeom prst="rect">
              <a:avLst/>
            </a:prstGeom>
            <a:solidFill>
              <a:srgbClr val="CBE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6" y="3952"/>
              <a:ext cx="2731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12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" y="2370"/>
              <a:ext cx="1448" cy="144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886" y="5850"/>
              <a:ext cx="3650" cy="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建立完整的家庭媒體使用計畫，包括網路、社群媒體、手機與簡訊。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989705" y="517349"/>
            <a:ext cx="1069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如何在家裡正確地使用電子媒體，美國兒科學會提供給家長的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建議如下：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出版的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跟阿德勒學正向教養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之練習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35.</a:t>
            </a:r>
            <a:r>
              <a:rPr lang="zh-TW" altLang="en-US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限制開啟螢幕時間</a:t>
            </a:r>
            <a:r>
              <a:rPr lang="en-US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3396" y="476593"/>
            <a:ext cx="1126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建立規範後，孩子可能無法遵守，溫和且堅定的執行之範例：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292860" y="1927227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9580" y="4213229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25335" y="1927227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3" y="1649730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997" y="4029075"/>
            <a:ext cx="2286635" cy="2286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540" y="4257679"/>
            <a:ext cx="1284605" cy="182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57017" y="2603053"/>
            <a:ext cx="2997204" cy="8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重視你的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但答案是現在不能使用平板。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4994" y="2096139"/>
            <a:ext cx="238125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建立連結</a:t>
            </a:r>
            <a:endParaRPr lang="zh-CN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74261" y="2548243"/>
            <a:ext cx="312737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繼續玩電動，但現在是關掉遊戲的時候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囉</a:t>
            </a:r>
            <a:r>
              <a:rPr lang="en-US" altLang="zh-TW" dirty="0"/>
              <a:t>~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1600" y="2129159"/>
            <a:ext cx="235712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設立限制</a:t>
            </a:r>
            <a:endParaRPr lang="zh-CN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690" y="4663591"/>
            <a:ext cx="3093154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我知道跟寫作業比起來，你比較想看電視，但你需要先完成作業。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0230" y="4277291"/>
            <a:ext cx="149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表現理解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0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76800" y="1"/>
            <a:ext cx="6419850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9" y="664815"/>
            <a:ext cx="5528371" cy="5528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83" y="3854703"/>
            <a:ext cx="2126775" cy="3082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379" y="2243332"/>
            <a:ext cx="6144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01 </a:t>
            </a:r>
            <a:r>
              <a:rPr lang="zh-TW" altLang="en-US" sz="44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介紹教育部家長手冊</a:t>
            </a:r>
            <a:endParaRPr lang="zh-CN" altLang="en-US" sz="44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90380" y="3238500"/>
            <a:ext cx="608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02 </a:t>
            </a:r>
            <a:r>
              <a:rPr lang="zh-TW" altLang="en-US" sz="44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電子媒</a:t>
            </a:r>
            <a:r>
              <a:rPr lang="zh-TW" altLang="en-US" sz="4400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體</a:t>
            </a:r>
            <a:r>
              <a:rPr lang="zh-TW" altLang="en-US" sz="44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使用之提醒</a:t>
            </a:r>
            <a:endParaRPr lang="en-US" altLang="zh-CN" sz="44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829" y="479451"/>
            <a:ext cx="1126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建立規範後，孩子可能無法遵守，溫和且堅定的執行之範例：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292860" y="1927227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14309" y="4365544"/>
            <a:ext cx="3896640" cy="2141949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45210" y="1713354"/>
            <a:ext cx="4165739" cy="2081921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53" y="2176076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84" y="4051122"/>
            <a:ext cx="2286635" cy="2286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04324" y="2456447"/>
            <a:ext cx="2997204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我知道你想看電視，但我們當初的協議是什麼呢？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溫和且靜默等待孩子回答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1005" y="2002846"/>
            <a:ext cx="268922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理解與啟發性提問</a:t>
            </a:r>
            <a:endParaRPr lang="zh-CN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2918" y="2272682"/>
            <a:ext cx="3689102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電影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，但現在已經快到睡覺時間了。你想要今晚只看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分鐘？還是明天一次看完整部電影？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02507" y="1804866"/>
            <a:ext cx="235712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提供選擇</a:t>
            </a:r>
            <a:endParaRPr lang="zh-CN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41631" y="5194439"/>
            <a:ext cx="321451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我知道你想繼續玩，但使用時間已經結束。你可以現在關掉，或者由我來關。</a:t>
            </a:r>
          </a:p>
        </p:txBody>
      </p:sp>
      <p:sp>
        <p:nvSpPr>
          <p:cNvPr id="4" name="矩形 3"/>
          <p:cNvSpPr/>
          <p:nvPr/>
        </p:nvSpPr>
        <p:spPr>
          <a:xfrm>
            <a:off x="7829905" y="4493962"/>
            <a:ext cx="3413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提供選擇，並貫徹執行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圆角矩形 4"/>
          <p:cNvSpPr/>
          <p:nvPr/>
        </p:nvSpPr>
        <p:spPr>
          <a:xfrm>
            <a:off x="2878018" y="4633608"/>
            <a:ext cx="3525520" cy="1873885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2892" y="474624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立場一致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15628" y="5224706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你想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繼續滑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手機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，但現在是吃飯時間，我們都會跟你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手機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5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-23493" y="2590800"/>
            <a:ext cx="12239625" cy="2372360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771" y="703057"/>
            <a:ext cx="11388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擬訂並確實執行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3C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合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理使用計畫</a:t>
            </a:r>
            <a:r>
              <a:rPr lang="zh-TW" altLang="en-US" sz="36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就不會造成親子拉鋸戰</a:t>
            </a:r>
            <a:endParaRPr lang="zh-CN" altLang="en-US" sz="36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71825" y="2004064"/>
            <a:ext cx="56007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211" y="1361603"/>
            <a:ext cx="1871660" cy="1871659"/>
          </a:xfrm>
          <a:prstGeom prst="rect">
            <a:avLst/>
          </a:prstGeom>
        </p:spPr>
      </p:pic>
      <p:pic>
        <p:nvPicPr>
          <p:cNvPr id="3" name="图片 2" descr="1831489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4687" y="5183124"/>
            <a:ext cx="1109980" cy="1529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672" y="2897883"/>
            <a:ext cx="504380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過度使用電子產品會讓人上癮，嚴重時影響</a:t>
            </a:r>
            <a:r>
              <a:rPr lang="zh-TW" altLang="en-US" sz="2000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日</a:t>
            </a: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常作息、人際關係、學業及工作表現。</a:t>
            </a:r>
            <a:endParaRPr lang="en-US" altLang="zh-TW" sz="2000" dirty="0" smtClean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TW" sz="20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由家長引導，依約</a:t>
            </a:r>
            <a:r>
              <a:rPr lang="zh-TW" altLang="en-US" sz="2000" dirty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定</a:t>
            </a: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限制使用時間並且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以身作則</a:t>
            </a:r>
            <a:r>
              <a:rPr lang="zh-TW" altLang="en-US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，對家裡每個人都有幫助，也能創造出更有品質的家庭相處時光</a:t>
            </a:r>
            <a:r>
              <a:rPr lang="en-US" altLang="zh-TW" sz="20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endParaRPr lang="en-US" sz="20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62687" y="1936750"/>
            <a:ext cx="4112895" cy="1667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2367" y="1936750"/>
            <a:ext cx="4112895" cy="1667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3483" y="4190365"/>
            <a:ext cx="4112895" cy="1667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687" y="508107"/>
            <a:ext cx="1004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想改變與孩子相處的崩潰日常</a:t>
            </a:r>
            <a:r>
              <a:rPr lang="en-US" altLang="zh-TW" sz="44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?</a:t>
            </a:r>
            <a:r>
              <a:rPr lang="zh-TW" altLang="en-US" sz="44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您可以</a:t>
            </a:r>
            <a:r>
              <a:rPr lang="en-US" altLang="zh-TW" sz="4400" b="1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endParaRPr lang="zh-CN" altLang="en-US" sz="44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18" y="1558290"/>
            <a:ext cx="1613535" cy="23393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91" y="4235454"/>
            <a:ext cx="966471" cy="1376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7160" y="1060132"/>
            <a:ext cx="1253491" cy="1753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89397" y="1991779"/>
            <a:ext cx="3275968" cy="5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善用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家庭教育中心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資源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4925" y="2590727"/>
            <a:ext cx="3250566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花點時間閱讀吧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從中尋找教養靈感並從自身開始調整，或許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不會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馬上變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好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，但鐵定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不會變更</a:t>
            </a:r>
            <a:r>
              <a: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糟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57027" y="1963721"/>
            <a:ext cx="2891791" cy="5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下載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我和我的孩子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4927" y="4786669"/>
            <a:ext cx="3116580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當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家</a:t>
            </a:r>
            <a:r>
              <a: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長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的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年資或許沒有比較久，但因為不是我們的孩子，討論起來，理智線比較不會輕易斷</a:t>
            </a:r>
            <a:r>
              <a:rPr lang="zh-TW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掉</a:t>
            </a:r>
            <a:r>
              <a: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唷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7562" y="4192033"/>
            <a:ext cx="2891791" cy="5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預約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輔導室諮詢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51" y="2625300"/>
            <a:ext cx="6468700" cy="386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 smtClean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zh-TW" altLang="en-US" sz="60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6000" i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                </a:t>
            </a:r>
            <a:r>
              <a:rPr lang="en-US" altLang="zh-TW" sz="6000" i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r>
              <a:rPr lang="zh-TW" altLang="en-US" sz="6000" i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謝謝聆聽</a:t>
            </a:r>
            <a:r>
              <a:rPr lang="en-US" altLang="zh-TW" sz="6000" i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endParaRPr lang="zh-CN" altLang="en-US" sz="6000" i="1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7" y="-520051"/>
            <a:ext cx="4620102" cy="4620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927" y="4259760"/>
            <a:ext cx="1576024" cy="22844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1513837"/>
            <a:ext cx="7991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育兒路漫長</a:t>
            </a:r>
            <a:endParaRPr lang="en-US" altLang="zh-TW" sz="4800" b="1" dirty="0" smtClean="0">
              <a:ln w="19050">
                <a:solidFill>
                  <a:schemeClr val="bg1"/>
                </a:solidFill>
              </a:ln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4800" b="1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我們一起熬</a:t>
            </a:r>
            <a:r>
              <a:rPr lang="en-US" altLang="zh-TW" sz="4800" b="1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(?)</a:t>
            </a:r>
          </a:p>
          <a:p>
            <a:r>
              <a:rPr lang="zh-TW" altLang="en-US" sz="4800" b="1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試</a:t>
            </a:r>
            <a:r>
              <a:rPr lang="zh-TW" altLang="en-US" sz="4800" b="1" u="sng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正向教</a:t>
            </a:r>
            <a:r>
              <a:rPr lang="zh-TW" altLang="en-US" sz="4800" b="1" u="sng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養</a:t>
            </a:r>
            <a:endParaRPr lang="en-US" altLang="zh-TW" sz="4800" b="1" u="sng" dirty="0" smtClean="0">
              <a:ln w="19050">
                <a:solidFill>
                  <a:schemeClr val="bg1"/>
                </a:solidFill>
              </a:ln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4800" b="1" dirty="0" smtClean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與孩子共</a:t>
            </a:r>
            <a:r>
              <a:rPr lang="zh-TW" altLang="en-US" sz="4800" b="1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好</a:t>
            </a:r>
            <a:endParaRPr lang="zh-CN" altLang="en-US" sz="4800" b="1" dirty="0">
              <a:ln w="19050">
                <a:solidFill>
                  <a:schemeClr val="bg1"/>
                </a:solidFill>
              </a:ln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562" y="1513837"/>
            <a:ext cx="2470442" cy="274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心形 6"/>
          <p:cNvSpPr/>
          <p:nvPr/>
        </p:nvSpPr>
        <p:spPr>
          <a:xfrm>
            <a:off x="7477125" y="3686175"/>
            <a:ext cx="504825" cy="41387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0418" y="1076737"/>
            <a:ext cx="2158652" cy="45639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hlinkClick r:id="rId2"/>
              </a:rPr>
              <a:t>中壢國小網站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9" y="1599349"/>
            <a:ext cx="2730870" cy="17918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8" y="3523608"/>
            <a:ext cx="1911307" cy="1911307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4932073" y="1066321"/>
            <a:ext cx="2158652" cy="45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hlinkClick r:id="rId5"/>
              </a:rPr>
              <a:t>我愛壢小</a:t>
            </a:r>
            <a:r>
              <a:rPr lang="en-US" altLang="zh-TW" dirty="0" smtClean="0">
                <a:hlinkClick r:id="rId5"/>
              </a:rPr>
              <a:t>FB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92" y="3523608"/>
            <a:ext cx="1911307" cy="1911307"/>
          </a:xfrm>
          <a:prstGeom prst="rect">
            <a:avLst/>
          </a:prstGeom>
        </p:spPr>
      </p:pic>
      <p:sp>
        <p:nvSpPr>
          <p:cNvPr id="9" name="副標題 2"/>
          <p:cNvSpPr txBox="1">
            <a:spLocks/>
          </p:cNvSpPr>
          <p:nvPr/>
        </p:nvSpPr>
        <p:spPr>
          <a:xfrm>
            <a:off x="8593141" y="1038131"/>
            <a:ext cx="2158652" cy="45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hlinkClick r:id="rId7"/>
              </a:rPr>
              <a:t>Iamschool APP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40" y="1505443"/>
            <a:ext cx="1930631" cy="18857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89" y="1655149"/>
            <a:ext cx="2641221" cy="17360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8" y="3523608"/>
            <a:ext cx="1864004" cy="18640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67" y="3523608"/>
            <a:ext cx="1876530" cy="187653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8533120" y="5315435"/>
            <a:ext cx="62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IOS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121888" y="5315435"/>
            <a:ext cx="9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Android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5861" y="1"/>
            <a:ext cx="10903226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540" y="4007941"/>
            <a:ext cx="2126775" cy="3082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9370" y="1579003"/>
            <a:ext cx="10157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你的孩子不是你的孩子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(?)</a:t>
            </a:r>
          </a:p>
          <a:p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這句話提醒了我們</a:t>
            </a:r>
            <a:r>
              <a:rPr lang="en-US" altLang="zh-TW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:</a:t>
            </a:r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孩子在</a:t>
            </a:r>
            <a:r>
              <a:rPr lang="en-US" altLang="zh-TW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”</a:t>
            </a:r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我們的孩子</a:t>
            </a:r>
            <a:r>
              <a:rPr lang="en-US" altLang="zh-TW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”</a:t>
            </a:r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的身分之上，是獨立的個體，是人，不是物品可隨意擺放，需要被傾聽、理解並尊重。</a:t>
            </a:r>
            <a:endParaRPr lang="en-US" altLang="zh-TW" sz="3600" dirty="0" smtClean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endParaRPr lang="en-US" altLang="zh-TW" sz="3600" dirty="0" smtClean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而我們終究是孩子的家長</a:t>
            </a:r>
            <a:endParaRPr lang="en-US" altLang="zh-TW" sz="3600" b="1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尊重不是放任，請記得自己是孩子成長過程中的第一優先引導者、陪伴者，需</a:t>
            </a:r>
            <a:r>
              <a:rPr lang="en-US" altLang="zh-TW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咬牙</a:t>
            </a:r>
            <a:r>
              <a:rPr lang="en-US" altLang="zh-TW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36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承擔這個角色該有的責任。</a:t>
            </a:r>
            <a:endParaRPr lang="en-US" altLang="zh-TW" sz="3600" dirty="0" smtClean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5861" y="1"/>
            <a:ext cx="10903226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540" y="4007941"/>
            <a:ext cx="2126775" cy="3082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37422" y="949478"/>
            <a:ext cx="101577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唉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呀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現代家長真難為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</a:p>
          <a:p>
            <a:endParaRPr lang="en-US" altLang="zh-TW" sz="4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不知道如何做一個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”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稱職的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”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家長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?</a:t>
            </a:r>
          </a:p>
          <a:p>
            <a:endParaRPr lang="en-US" altLang="zh-TW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沒關係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~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教育部教你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2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658141"/>
            <a:ext cx="1415772" cy="52241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solidFill>
                  <a:srgbClr val="4382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一本給家長的手冊</a:t>
            </a:r>
            <a:endParaRPr lang="zh-CN" altLang="en-US" sz="7200" dirty="0">
              <a:solidFill>
                <a:srgbClr val="4382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1162620"/>
            <a:ext cx="10485782" cy="65536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22713" y="414488"/>
            <a:ext cx="632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搜</a:t>
            </a:r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尋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關鍵字</a:t>
            </a:r>
            <a:r>
              <a:rPr lang="en-US" altLang="zh-TW" sz="3200" dirty="0" smtClean="0">
                <a:solidFill>
                  <a:srgbClr val="438264"/>
                </a:solidFill>
                <a:cs typeface="+mn-ea"/>
                <a:sym typeface="+mn-lt"/>
              </a:rPr>
              <a:t>: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教育部 我和我的孩子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615" y="4268791"/>
            <a:ext cx="2520315" cy="2520315"/>
          </a:xfrm>
          <a:prstGeom prst="rect">
            <a:avLst/>
          </a:prstGeom>
        </p:spPr>
      </p:pic>
      <p:grpSp>
        <p:nvGrpSpPr>
          <p:cNvPr id="61" name="Group 72"/>
          <p:cNvGrpSpPr/>
          <p:nvPr/>
        </p:nvGrpSpPr>
        <p:grpSpPr>
          <a:xfrm>
            <a:off x="182512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2" y="1098104"/>
            <a:ext cx="10202434" cy="63765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64335" y="387230"/>
            <a:ext cx="970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網</a:t>
            </a:r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頁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往下拉，可依適合年級下載存檔或直接點開閱讀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381" y="4569421"/>
            <a:ext cx="1982619" cy="1982619"/>
          </a:xfrm>
          <a:prstGeom prst="rect">
            <a:avLst/>
          </a:prstGeom>
        </p:spPr>
      </p:pic>
      <p:grpSp>
        <p:nvGrpSpPr>
          <p:cNvPr id="61" name="Group 72"/>
          <p:cNvGrpSpPr/>
          <p:nvPr/>
        </p:nvGrpSpPr>
        <p:grpSpPr>
          <a:xfrm>
            <a:off x="89894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4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4335" y="387230"/>
            <a:ext cx="101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實體書展售處為三民書局，共三冊，每冊售價</a:t>
            </a:r>
            <a:r>
              <a:rPr lang="en-US" altLang="zh-TW" sz="3200" dirty="0" smtClean="0">
                <a:solidFill>
                  <a:srgbClr val="438264"/>
                </a:solidFill>
                <a:cs typeface="+mn-ea"/>
                <a:sym typeface="+mn-lt"/>
              </a:rPr>
              <a:t>100</a:t>
            </a:r>
            <a:r>
              <a:rPr lang="zh-TW" altLang="en-US" sz="3200" dirty="0" smtClean="0">
                <a:solidFill>
                  <a:srgbClr val="438264"/>
                </a:solidFill>
                <a:cs typeface="+mn-ea"/>
                <a:sym typeface="+mn-lt"/>
              </a:rPr>
              <a:t>元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11" y="4806487"/>
            <a:ext cx="1982619" cy="1982619"/>
          </a:xfrm>
          <a:prstGeom prst="rect">
            <a:avLst/>
          </a:prstGeom>
        </p:spPr>
      </p:pic>
      <p:grpSp>
        <p:nvGrpSpPr>
          <p:cNvPr id="61" name="Group 72"/>
          <p:cNvGrpSpPr/>
          <p:nvPr/>
        </p:nvGrpSpPr>
        <p:grpSpPr>
          <a:xfrm>
            <a:off x="898949" y="414488"/>
            <a:ext cx="671831" cy="459740"/>
            <a:chOff x="2324100" y="1814513"/>
            <a:chExt cx="266700" cy="182563"/>
          </a:xfrm>
          <a:solidFill>
            <a:srgbClr val="438264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335" y="1628682"/>
            <a:ext cx="8098295" cy="43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381" y="4569421"/>
            <a:ext cx="1982619" cy="19826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99" y="541867"/>
            <a:ext cx="9580788" cy="57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仙人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3covjh0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1063</Words>
  <Application>Microsoft Office PowerPoint</Application>
  <PresentationFormat>寬螢幕</PresentationFormat>
  <Paragraphs>137</Paragraphs>
  <Slides>24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等线</vt:lpstr>
      <vt:lpstr>宋体</vt:lpstr>
      <vt:lpstr>汉仪跳跳体简</vt:lpstr>
      <vt:lpstr>微軟正黑體</vt:lpstr>
      <vt:lpstr>新細明體</vt:lpstr>
      <vt:lpstr>Arial</vt:lpstr>
      <vt:lpstr>Calibri</vt:lpstr>
      <vt:lpstr>Calibri Light</vt:lpstr>
      <vt:lpstr>Times New Roman</vt:lpstr>
      <vt:lpstr>第一PPT，www.1ppt.com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/>
  <cp:lastModifiedBy>user</cp:lastModifiedBy>
  <cp:revision>73</cp:revision>
  <dcterms:created xsi:type="dcterms:W3CDTF">2019-06-26T08:38:00Z</dcterms:created>
  <dcterms:modified xsi:type="dcterms:W3CDTF">2020-09-15T05:57:54Z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