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3C00F-AE8D-4DA7-B867-6465DACF65B7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DFF0D-C357-4D75-9A29-073A097935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0322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790E8B-A7C7-44B4-ACC1-EC531679465E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963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24DC11-847D-43D9-9B8E-41EF9320F85B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761D36-9ECA-4740-BE38-2EFD4AF3872F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6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A7B507F6-EE20-428A-B0F0-927C6CDD7C90}" type="slidenum">
              <a:rPr lang="zh-TW" altLang="en-US" smtClean="0">
                <a:latin typeface="Arial" charset="0"/>
              </a:rPr>
              <a:pPr>
                <a:spcBef>
                  <a:spcPct val="0"/>
                </a:spcBef>
              </a:pPr>
              <a:t>28</a:t>
            </a:fld>
            <a:endParaRPr lang="en-US" altLang="zh-TW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8852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E733C2-05CB-40B2-8E1C-64B40FCD307A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090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69C4AA0-6A9D-44F3-B762-7ACC5471D5AF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2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93229C-CA9B-418D-AE89-D7BE54750B6C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2948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80232B-DF3C-48FE-AF45-FD2B07FFB40C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011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69F0E0-0CEE-4096-8B95-EBF8B8635B36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114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B517C9-7D2D-4B9A-8006-B1061752B2E3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34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34E16A-F10A-463F-994A-E57A186DFF03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C3A28A-0FC9-45DA-83FD-E2A05D1DD5DA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144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001AA3-F050-4656-B6C1-693BCCF092EE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3492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0DA587-7CD2-4716-8333-86691FB302CD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DEB99B3-3464-402B-B345-B56AC9A3FF4B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554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3CAC1B-EBD5-4847-90D8-8B103FC7053A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946CC9F0-8092-444E-ADFB-411134D870D5}" type="slidenum">
              <a:rPr lang="zh-TW" altLang="en-US" smtClean="0">
                <a:latin typeface="Arial" charset="0"/>
              </a:rPr>
              <a:pPr>
                <a:spcBef>
                  <a:spcPct val="0"/>
                </a:spcBef>
              </a:pPr>
              <a:t>23</a:t>
            </a:fld>
            <a:endParaRPr lang="en-US" altLang="zh-TW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75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151680B5-1687-4372-8B34-7C2CAD6B7316}" type="slidenum">
              <a:rPr lang="zh-TW" altLang="en-US" smtClean="0">
                <a:latin typeface="Arial" charset="0"/>
              </a:rPr>
              <a:pPr>
                <a:spcBef>
                  <a:spcPct val="0"/>
                </a:spcBef>
              </a:pPr>
              <a:t>24</a:t>
            </a:fld>
            <a:endParaRPr lang="en-US" altLang="zh-TW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D5FFFD-DF56-48DA-ACD7-0833728FD777}" type="slidenum">
              <a:rPr lang="zh-TW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1520" y="908720"/>
            <a:ext cx="8712968" cy="4536504"/>
          </a:xfrm>
        </p:spPr>
        <p:txBody>
          <a:bodyPr>
            <a:normAutofit/>
          </a:bodyPr>
          <a:lstStyle/>
          <a:p>
            <a:r>
              <a:rPr lang="zh-TW" altLang="en-US" sz="8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 壢 國 小</a:t>
            </a:r>
            <a:r>
              <a:rPr lang="en-US" altLang="zh-TW" sz="5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3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zh-TW" altLang="en-US" sz="73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安全宣導</a:t>
            </a:r>
            <a:endParaRPr lang="zh-TW" altLang="en-US" sz="73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0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大門汽車停車場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71057" y="249289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不可以在停車場進行玩耍，以免造成危險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D:\105生教組\安全教育\照片\校園危險地方\IMG_0677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5490000" cy="45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 8"/>
          <p:cNvSpPr/>
          <p:nvPr/>
        </p:nvSpPr>
        <p:spPr>
          <a:xfrm>
            <a:off x="251520" y="1914220"/>
            <a:ext cx="3384376" cy="30963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52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司令台後方汽車停車場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71057" y="249289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不可以在停車場進行玩耍，以免造成危險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D:\105生教組\安全教育\照片\校園危險地方\IMG_0678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5490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/>
          <p:cNvSpPr/>
          <p:nvPr/>
        </p:nvSpPr>
        <p:spPr>
          <a:xfrm>
            <a:off x="179512" y="1914220"/>
            <a:ext cx="5400600" cy="30963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247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體育器材室旁機車停車場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71057" y="249289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不可以在停車場進行玩耍，以免造成危險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D:\105生教組\安全教育\照片\校園危險地方\IMG_0680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490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/>
          <p:cNvSpPr/>
          <p:nvPr/>
        </p:nvSpPr>
        <p:spPr>
          <a:xfrm>
            <a:off x="179512" y="3356992"/>
            <a:ext cx="4608512" cy="26642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7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家長會隔壁的休憩區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71057" y="2492896"/>
            <a:ext cx="3240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不可以在這裡拉扯電線、攀爬鐵門，以免造成危險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D:\105生教組\安全教育\照片\校園危險地方\IMG_0681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490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 8"/>
          <p:cNvSpPr/>
          <p:nvPr/>
        </p:nvSpPr>
        <p:spPr>
          <a:xfrm rot="2562283">
            <a:off x="1162545" y="2492896"/>
            <a:ext cx="4608512" cy="12772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1979712" y="3861048"/>
            <a:ext cx="1296144" cy="1512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7998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綠苑生態池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71057" y="249289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不可以踏入水池，以免造成危險</a:t>
            </a:r>
          </a:p>
        </p:txBody>
      </p:sp>
      <p:pic>
        <p:nvPicPr>
          <p:cNvPr id="12290" name="Picture 2" descr="D:\105生教組\安全教育\照片\校園危險地方\IMG_0679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5490000" cy="45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970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忠孝樓禁止進入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763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484784"/>
            <a:ext cx="379271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763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22" y="1484784"/>
            <a:ext cx="350129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0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空教室禁止進入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7632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2344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01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行的安全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樓梯 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952500" y="4572000"/>
            <a:ext cx="68278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上下樓梯握扶手小心行走，嚴禁奔跑、推擠及由上往下跳躍。</a:t>
            </a:r>
          </a:p>
        </p:txBody>
      </p:sp>
      <p:pic>
        <p:nvPicPr>
          <p:cNvPr id="16388" name="Picture 4" descr="IMG_26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395413"/>
            <a:ext cx="3689350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IMG_26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433513"/>
            <a:ext cx="3676650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Oval 6"/>
          <p:cNvSpPr>
            <a:spLocks noChangeArrowheads="1"/>
          </p:cNvSpPr>
          <p:nvPr/>
        </p:nvSpPr>
        <p:spPr bwMode="auto">
          <a:xfrm>
            <a:off x="6275388" y="2125663"/>
            <a:ext cx="147637" cy="15557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2468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IMG_4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304925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IMG_4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302895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657225" y="4808538"/>
            <a:ext cx="347027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小心行走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勿踐踏積水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5006975" y="1423988"/>
            <a:ext cx="33920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FF0000"/>
                </a:solidFill>
                <a:ea typeface="標楷體" pitchFamily="65" charset="-120"/>
              </a:rPr>
              <a:t>下雨</a:t>
            </a:r>
            <a:r>
              <a:rPr lang="zh-TW" altLang="en-US" sz="3600" b="1" dirty="0" smtClean="0">
                <a:solidFill>
                  <a:srgbClr val="FF0000"/>
                </a:solidFill>
                <a:ea typeface="標楷體" pitchFamily="65" charset="-120"/>
              </a:rPr>
              <a:t>時地面</a:t>
            </a:r>
            <a:r>
              <a:rPr lang="zh-TW" altLang="en-US" sz="3600" b="1" dirty="0">
                <a:solidFill>
                  <a:srgbClr val="FF0000"/>
                </a:solidFill>
                <a:ea typeface="標楷體" pitchFamily="65" charset="-120"/>
              </a:rPr>
              <a:t>濕</a:t>
            </a:r>
            <a:r>
              <a:rPr lang="zh-TW" altLang="en-US" sz="3600" b="1" dirty="0" smtClean="0">
                <a:solidFill>
                  <a:srgbClr val="FF0000"/>
                </a:solidFill>
                <a:ea typeface="標楷體" pitchFamily="65" charset="-120"/>
              </a:rPr>
              <a:t>滑，請勿奔跑</a:t>
            </a:r>
            <a:endParaRPr lang="zh-TW" altLang="en-US" sz="3600" b="1" dirty="0">
              <a:solidFill>
                <a:srgbClr val="FF0000"/>
              </a:solidFill>
              <a:ea typeface="標楷體" pitchFamily="65" charset="-120"/>
            </a:endParaRPr>
          </a:p>
        </p:txBody>
      </p:sp>
      <p:sp>
        <p:nvSpPr>
          <p:cNvPr id="18438" name="Rectangle 2"/>
          <p:cNvSpPr>
            <a:spLocks noChangeArrowheads="1"/>
          </p:cNvSpPr>
          <p:nvPr/>
        </p:nvSpPr>
        <p:spPr bwMode="auto">
          <a:xfrm>
            <a:off x="1115616" y="274637"/>
            <a:ext cx="72834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行的安全 </a:t>
            </a:r>
          </a:p>
        </p:txBody>
      </p:sp>
    </p:spTree>
    <p:extLst>
      <p:ext uri="{BB962C8B-B14F-4D97-AF65-F5344CB8AC3E}">
        <p14:creationId xmlns:p14="http://schemas.microsoft.com/office/powerpoint/2010/main" val="2423313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657225" y="4808538"/>
            <a:ext cx="34702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注意階梯不平整及損毀處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5197475" y="1277938"/>
            <a:ext cx="2974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注意地面不平整處及坑洞</a:t>
            </a: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457200" y="274638"/>
            <a:ext cx="7283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行的安全 </a:t>
            </a:r>
          </a:p>
        </p:txBody>
      </p:sp>
      <p:pic>
        <p:nvPicPr>
          <p:cNvPr id="19462" name="Picture 8" descr="IMG_4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323975"/>
            <a:ext cx="4214812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Oval 9"/>
          <p:cNvSpPr>
            <a:spLocks noChangeArrowheads="1"/>
          </p:cNvSpPr>
          <p:nvPr/>
        </p:nvSpPr>
        <p:spPr bwMode="auto">
          <a:xfrm>
            <a:off x="630238" y="2560638"/>
            <a:ext cx="1033462" cy="78105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2498725" y="2746375"/>
            <a:ext cx="1814513" cy="1608138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19465" name="Picture 11" descr="IMG_40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3698875"/>
            <a:ext cx="3795712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610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257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283450" cy="855662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遊戲安全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滑梯 </a:t>
            </a:r>
          </a:p>
        </p:txBody>
      </p:sp>
      <p:pic>
        <p:nvPicPr>
          <p:cNvPr id="21507" name="Picture 5" descr="IMG_26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258888"/>
            <a:ext cx="4268788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2" descr="IMG_26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099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5586413" y="1606550"/>
            <a:ext cx="30607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雙手握扶手走階梯依序登上滑梯。</a:t>
            </a:r>
            <a:endParaRPr lang="en-US" altLang="zh-TW" sz="3600" b="1">
              <a:solidFill>
                <a:srgbClr val="FF0000"/>
              </a:solidFill>
              <a:ea typeface="標楷體" pitchFamily="65" charset="-120"/>
            </a:endParaRP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409575" y="5026025"/>
            <a:ext cx="35845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以坐姿方式雙手握滑梯兩邊下滑</a:t>
            </a:r>
          </a:p>
        </p:txBody>
      </p:sp>
      <p:sp>
        <p:nvSpPr>
          <p:cNvPr id="21511" name="Line 15"/>
          <p:cNvSpPr>
            <a:spLocks noChangeShapeType="1"/>
          </p:cNvSpPr>
          <p:nvPr/>
        </p:nvSpPr>
        <p:spPr bwMode="auto">
          <a:xfrm flipH="1">
            <a:off x="4714875" y="2160588"/>
            <a:ext cx="7143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solidFill>
                <a:srgbClr val="FF0000"/>
              </a:solidFill>
            </a:endParaRPr>
          </a:p>
        </p:txBody>
      </p:sp>
      <p:sp>
        <p:nvSpPr>
          <p:cNvPr id="21512" name="Line 16"/>
          <p:cNvSpPr>
            <a:spLocks noChangeShapeType="1"/>
          </p:cNvSpPr>
          <p:nvPr/>
        </p:nvSpPr>
        <p:spPr bwMode="auto">
          <a:xfrm>
            <a:off x="3754438" y="5611813"/>
            <a:ext cx="773112" cy="1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solidFill>
                <a:srgbClr val="FF0000"/>
              </a:solidFill>
            </a:endParaRPr>
          </a:p>
        </p:txBody>
      </p:sp>
      <p:sp>
        <p:nvSpPr>
          <p:cNvPr id="40977" name="Oval 17"/>
          <p:cNvSpPr>
            <a:spLocks noChangeArrowheads="1"/>
          </p:cNvSpPr>
          <p:nvPr/>
        </p:nvSpPr>
        <p:spPr bwMode="auto">
          <a:xfrm>
            <a:off x="3713163" y="1390650"/>
            <a:ext cx="147637" cy="15557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6402388" y="4056063"/>
            <a:ext cx="147637" cy="15557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9144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283450" cy="855662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遊戲安全</a:t>
            </a:r>
            <a:r>
              <a:rPr lang="en-US" altLang="zh-TW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滑梯 </a:t>
            </a:r>
          </a:p>
        </p:txBody>
      </p:sp>
      <p:pic>
        <p:nvPicPr>
          <p:cNvPr id="22531" name="Picture 7" descr="IMG_26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446213"/>
            <a:ext cx="4240212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976813" y="1570038"/>
            <a:ext cx="36195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滑梯軌道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禁止由下往上爬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3" name="Picture 9" descr="IMG_26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23691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403225" y="4986338"/>
            <a:ext cx="41195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迴旋部份禁止逆向往上爬及阻擋他人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3019" name="Oval 11"/>
          <p:cNvSpPr>
            <a:spLocks noChangeArrowheads="1"/>
          </p:cNvSpPr>
          <p:nvPr/>
        </p:nvSpPr>
        <p:spPr bwMode="auto">
          <a:xfrm>
            <a:off x="6700838" y="4773613"/>
            <a:ext cx="250825" cy="20161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3020" name="Oval 12"/>
          <p:cNvSpPr>
            <a:spLocks noChangeArrowheads="1"/>
          </p:cNvSpPr>
          <p:nvPr/>
        </p:nvSpPr>
        <p:spPr bwMode="auto">
          <a:xfrm>
            <a:off x="6842125" y="4514850"/>
            <a:ext cx="200025" cy="2000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3021" name="Oval 13"/>
          <p:cNvSpPr>
            <a:spLocks noChangeArrowheads="1"/>
          </p:cNvSpPr>
          <p:nvPr/>
        </p:nvSpPr>
        <p:spPr bwMode="auto">
          <a:xfrm>
            <a:off x="6264275" y="3074988"/>
            <a:ext cx="250825" cy="20161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115616" y="1700808"/>
            <a:ext cx="2255838" cy="2286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 </a:t>
            </a:r>
            <a:endParaRPr lang="en-US" altLang="zh-TW" sz="1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689960" y="3972526"/>
            <a:ext cx="2255838" cy="2286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 </a:t>
            </a:r>
            <a:endParaRPr lang="en-US" altLang="zh-TW" sz="1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8208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283450" cy="855662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遊戲安全</a:t>
            </a:r>
            <a:r>
              <a:rPr lang="en-US" altLang="zh-TW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滑梯 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054725" y="1379538"/>
            <a:ext cx="227647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滑梯護欄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禁止攀爬</a:t>
            </a:r>
            <a:endParaRPr lang="en-US" altLang="zh-TW" sz="36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403225" y="4729163"/>
            <a:ext cx="411956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注意滑梯之橫杆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避免撞傷</a:t>
            </a:r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6700838" y="4773613"/>
            <a:ext cx="250825" cy="20161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7352" name="Oval 8"/>
          <p:cNvSpPr>
            <a:spLocks noChangeArrowheads="1"/>
          </p:cNvSpPr>
          <p:nvPr/>
        </p:nvSpPr>
        <p:spPr bwMode="auto">
          <a:xfrm>
            <a:off x="6842125" y="4514850"/>
            <a:ext cx="200025" cy="2000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7353" name="Oval 9"/>
          <p:cNvSpPr>
            <a:spLocks noChangeArrowheads="1"/>
          </p:cNvSpPr>
          <p:nvPr/>
        </p:nvSpPr>
        <p:spPr bwMode="auto">
          <a:xfrm>
            <a:off x="6264275" y="3074988"/>
            <a:ext cx="250825" cy="20161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560" name="Picture 10" descr="IMG_41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14047" r="7237" b="21800"/>
          <a:stretch>
            <a:fillRect/>
          </a:stretch>
        </p:blipFill>
        <p:spPr bwMode="auto">
          <a:xfrm>
            <a:off x="265113" y="1279525"/>
            <a:ext cx="4530725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Oval 11"/>
          <p:cNvSpPr>
            <a:spLocks noChangeArrowheads="1"/>
          </p:cNvSpPr>
          <p:nvPr/>
        </p:nvSpPr>
        <p:spPr bwMode="auto">
          <a:xfrm>
            <a:off x="2457450" y="2135188"/>
            <a:ext cx="200025" cy="2000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7356" name="Oval 12"/>
          <p:cNvSpPr>
            <a:spLocks noChangeArrowheads="1"/>
          </p:cNvSpPr>
          <p:nvPr/>
        </p:nvSpPr>
        <p:spPr bwMode="auto">
          <a:xfrm>
            <a:off x="1998663" y="2459038"/>
            <a:ext cx="200025" cy="2000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563" name="Picture 13" descr="IMG_41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3271838"/>
            <a:ext cx="4475162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Text Box 15"/>
          <p:cNvSpPr txBox="1">
            <a:spLocks noChangeArrowheads="1"/>
          </p:cNvSpPr>
          <p:nvPr/>
        </p:nvSpPr>
        <p:spPr bwMode="auto">
          <a:xfrm>
            <a:off x="384175" y="198438"/>
            <a:ext cx="2255838" cy="2286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 </a:t>
            </a:r>
            <a:endParaRPr lang="en-US" altLang="zh-TW" sz="1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7360" name="Oval 16"/>
          <p:cNvSpPr>
            <a:spLocks noChangeArrowheads="1"/>
          </p:cNvSpPr>
          <p:nvPr/>
        </p:nvSpPr>
        <p:spPr bwMode="auto">
          <a:xfrm>
            <a:off x="7862888" y="4621213"/>
            <a:ext cx="200025" cy="2000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566" name="Text Box 17"/>
          <p:cNvSpPr txBox="1">
            <a:spLocks noChangeArrowheads="1"/>
          </p:cNvSpPr>
          <p:nvPr/>
        </p:nvSpPr>
        <p:spPr bwMode="auto">
          <a:xfrm>
            <a:off x="5186363" y="4203700"/>
            <a:ext cx="2255837" cy="2286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 </a:t>
            </a:r>
            <a:endParaRPr lang="en-US" altLang="zh-TW" sz="18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567" name="Oval 18"/>
          <p:cNvSpPr>
            <a:spLocks noChangeArrowheads="1"/>
          </p:cNvSpPr>
          <p:nvPr/>
        </p:nvSpPr>
        <p:spPr bwMode="auto">
          <a:xfrm>
            <a:off x="5634038" y="3406775"/>
            <a:ext cx="2241550" cy="78105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568" name="Oval 19"/>
          <p:cNvSpPr>
            <a:spLocks noChangeArrowheads="1"/>
          </p:cNvSpPr>
          <p:nvPr/>
        </p:nvSpPr>
        <p:spPr bwMode="auto">
          <a:xfrm>
            <a:off x="7104063" y="4846638"/>
            <a:ext cx="1033462" cy="78105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569" name="Line 20"/>
          <p:cNvSpPr>
            <a:spLocks noChangeShapeType="1"/>
          </p:cNvSpPr>
          <p:nvPr/>
        </p:nvSpPr>
        <p:spPr bwMode="auto">
          <a:xfrm flipH="1">
            <a:off x="4940300" y="2182813"/>
            <a:ext cx="736600" cy="142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570" name="Line 21"/>
          <p:cNvSpPr>
            <a:spLocks noChangeShapeType="1"/>
          </p:cNvSpPr>
          <p:nvPr/>
        </p:nvSpPr>
        <p:spPr bwMode="auto">
          <a:xfrm flipV="1">
            <a:off x="3032125" y="5745163"/>
            <a:ext cx="944563" cy="158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8244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遊戲安全</a:t>
            </a:r>
            <a:r>
              <a:rPr lang="en-US" altLang="zh-TW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扭腰器 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1711325"/>
            <a:ext cx="4529138" cy="3486150"/>
          </a:xfrm>
        </p:spPr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r>
              <a:rPr lang="zh-TW" altLang="en-US" sz="36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限乘一人。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zh-TW" altLang="en-US" sz="36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雙手緊握扶手。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zh-TW" altLang="en-US" sz="36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站好後，才可扭動腰部，扭動中嚴禁跳下。</a:t>
            </a:r>
          </a:p>
        </p:txBody>
      </p:sp>
      <p:pic>
        <p:nvPicPr>
          <p:cNvPr id="24580" name="Picture 7" descr="IMG_26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1822" r="28281"/>
          <a:stretch>
            <a:fillRect/>
          </a:stretch>
        </p:blipFill>
        <p:spPr bwMode="auto">
          <a:xfrm>
            <a:off x="5448300" y="1665288"/>
            <a:ext cx="3292475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81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遊戲安全</a:t>
            </a:r>
            <a:r>
              <a:rPr lang="en-US" altLang="zh-TW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晃板</a:t>
            </a:r>
          </a:p>
        </p:txBody>
      </p:sp>
      <p:pic>
        <p:nvPicPr>
          <p:cNvPr id="25603" name="Picture 7" descr="IMG_26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1" t="2083" r="23358"/>
          <a:stretch>
            <a:fillRect/>
          </a:stretch>
        </p:blipFill>
        <p:spPr bwMode="auto">
          <a:xfrm>
            <a:off x="5289550" y="1722438"/>
            <a:ext cx="31623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508000" y="1711325"/>
            <a:ext cx="452913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r>
              <a:rPr lang="zh-TW" altLang="en-US" sz="36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每一邊限乘一人。</a:t>
            </a:r>
          </a:p>
          <a:p>
            <a:pPr eaLnBrk="1" hangingPunct="1">
              <a:buFontTx/>
              <a:buBlip>
                <a:blip r:embed="rId4"/>
              </a:buBlip>
            </a:pPr>
            <a:r>
              <a:rPr lang="zh-TW" altLang="en-US" sz="36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雙手緊握扶手，站好後，才可擺動身體。</a:t>
            </a:r>
          </a:p>
          <a:p>
            <a:pPr eaLnBrk="1" hangingPunct="1">
              <a:buFontTx/>
              <a:buBlip>
                <a:blip r:embed="rId4"/>
              </a:buBlip>
            </a:pPr>
            <a:r>
              <a:rPr lang="zh-TW" altLang="en-US" sz="36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擺動中嚴禁跳下。</a:t>
            </a:r>
          </a:p>
        </p:txBody>
      </p:sp>
    </p:spTree>
    <p:extLst>
      <p:ext uri="{BB962C8B-B14F-4D97-AF65-F5344CB8AC3E}">
        <p14:creationId xmlns:p14="http://schemas.microsoft.com/office/powerpoint/2010/main" val="1085156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晃板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錯誤使用方法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46088" y="5668963"/>
            <a:ext cx="8337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FontTx/>
              <a:buBlip>
                <a:blip r:embed="rId3"/>
              </a:buBlip>
            </a:pPr>
            <a:r>
              <a:rPr lang="zh-TW" altLang="en-US" sz="36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禁止由側面或二人以上共同搖動晃板。</a:t>
            </a: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6524625" y="1128713"/>
            <a:ext cx="22558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sz="30000" b="1">
                <a:solidFill>
                  <a:srgbClr val="FF0000"/>
                </a:solidFill>
                <a:latin typeface="Arial Unicode MS" pitchFamily="34" charset="-120"/>
                <a:ea typeface="新細明體" panose="02020500000000000000" pitchFamily="18" charset="-120"/>
              </a:rPr>
              <a:t>×</a:t>
            </a:r>
            <a:r>
              <a:rPr lang="en-US" altLang="zh-TW" sz="9600" b="1">
                <a:solidFill>
                  <a:srgbClr val="FF0000"/>
                </a:solidFill>
                <a:ea typeface="新細明體" panose="02020500000000000000" pitchFamily="18" charset="-120"/>
              </a:rPr>
              <a:t> </a:t>
            </a:r>
            <a:endParaRPr lang="zh-TW" altLang="en-US" sz="9600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6629" name="Picture 15" descr="IMG_41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22154" r="18932" b="9555"/>
          <a:stretch>
            <a:fillRect/>
          </a:stretch>
        </p:blipFill>
        <p:spPr bwMode="auto">
          <a:xfrm>
            <a:off x="619125" y="1431925"/>
            <a:ext cx="56959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Oval 14"/>
          <p:cNvSpPr>
            <a:spLocks noChangeArrowheads="1"/>
          </p:cNvSpPr>
          <p:nvPr/>
        </p:nvSpPr>
        <p:spPr bwMode="auto">
          <a:xfrm>
            <a:off x="4111625" y="3036888"/>
            <a:ext cx="249238" cy="2000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9621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IMG_4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384300"/>
            <a:ext cx="3957637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晃板</a:t>
            </a:r>
            <a:r>
              <a:rPr lang="en-US" altLang="zh-TW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錯誤使用方法</a:t>
            </a: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446088" y="5668963"/>
            <a:ext cx="79105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r>
              <a:rPr lang="zh-TW" altLang="en-US" sz="36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禁止雙人搖動或由側方搖動晃板。</a:t>
            </a:r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>
            <a:off x="3106738" y="2181225"/>
            <a:ext cx="249237" cy="2000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7654" name="Picture 8" descr="IMG_41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2638425"/>
            <a:ext cx="400367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Oval 9"/>
          <p:cNvSpPr>
            <a:spLocks noChangeArrowheads="1"/>
          </p:cNvSpPr>
          <p:nvPr/>
        </p:nvSpPr>
        <p:spPr bwMode="auto">
          <a:xfrm>
            <a:off x="2128838" y="1882775"/>
            <a:ext cx="220662" cy="2000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59402" name="Oval 10"/>
          <p:cNvSpPr>
            <a:spLocks noChangeArrowheads="1"/>
          </p:cNvSpPr>
          <p:nvPr/>
        </p:nvSpPr>
        <p:spPr bwMode="auto">
          <a:xfrm>
            <a:off x="6651625" y="3751263"/>
            <a:ext cx="220663" cy="2000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59404" name="Oval 12"/>
          <p:cNvSpPr>
            <a:spLocks noChangeArrowheads="1"/>
          </p:cNvSpPr>
          <p:nvPr/>
        </p:nvSpPr>
        <p:spPr bwMode="auto">
          <a:xfrm>
            <a:off x="1831975" y="2324100"/>
            <a:ext cx="249238" cy="2000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59405" name="Oval 13"/>
          <p:cNvSpPr>
            <a:spLocks noChangeArrowheads="1"/>
          </p:cNvSpPr>
          <p:nvPr/>
        </p:nvSpPr>
        <p:spPr bwMode="auto">
          <a:xfrm>
            <a:off x="2916238" y="2051050"/>
            <a:ext cx="220662" cy="2000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5270500" y="723900"/>
            <a:ext cx="1592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sz="12000" b="1">
                <a:solidFill>
                  <a:srgbClr val="FF0000"/>
                </a:solidFill>
                <a:latin typeface="Arial Unicode MS" pitchFamily="34" charset="-120"/>
                <a:ea typeface="新細明體" panose="02020500000000000000" pitchFamily="18" charset="-120"/>
              </a:rPr>
              <a:t>×</a:t>
            </a:r>
            <a:r>
              <a:rPr lang="en-US" altLang="zh-TW" sz="9600" b="1">
                <a:solidFill>
                  <a:srgbClr val="FF0000"/>
                </a:solidFill>
                <a:ea typeface="新細明體" panose="02020500000000000000" pitchFamily="18" charset="-120"/>
              </a:rPr>
              <a:t> </a:t>
            </a:r>
            <a:endParaRPr lang="zh-TW" altLang="en-US" sz="9600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4124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遊戲安全</a:t>
            </a:r>
            <a:r>
              <a:rPr lang="en-US" altLang="zh-TW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司令台  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7013" y="5260975"/>
            <a:ext cx="8742362" cy="1357313"/>
          </a:xfrm>
        </p:spPr>
        <p:txBody>
          <a:bodyPr/>
          <a:lstStyle/>
          <a:p>
            <a:pPr marL="812800" indent="-812800" eaLnBrk="1" hangingPunct="1">
              <a:buFontTx/>
              <a:buBlip>
                <a:blip r:embed="rId3"/>
              </a:buBlip>
            </a:pPr>
            <a:r>
              <a:rPr lang="zh-TW" altLang="en-US" sz="36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除老師授課外，所有同學禁止於司令台嬉戲玩耍，以免不慎由臺上掉落。 </a:t>
            </a:r>
          </a:p>
        </p:txBody>
      </p:sp>
      <p:pic>
        <p:nvPicPr>
          <p:cNvPr id="28676" name="Picture 5" descr="IMG_41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365250"/>
            <a:ext cx="528637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6510338" y="1844675"/>
            <a:ext cx="22558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sz="20000" b="1">
                <a:solidFill>
                  <a:srgbClr val="FF0000"/>
                </a:solidFill>
                <a:latin typeface="Arial Unicode MS" pitchFamily="34" charset="-120"/>
                <a:ea typeface="新細明體" panose="02020500000000000000" pitchFamily="18" charset="-120"/>
              </a:rPr>
              <a:t>×</a:t>
            </a:r>
            <a:r>
              <a:rPr lang="en-US" altLang="zh-TW" sz="9600" b="1">
                <a:solidFill>
                  <a:srgbClr val="FF0000"/>
                </a:solidFill>
                <a:ea typeface="新細明體" panose="02020500000000000000" pitchFamily="18" charset="-120"/>
              </a:rPr>
              <a:t> </a:t>
            </a:r>
            <a:endParaRPr lang="zh-TW" altLang="en-US" sz="9600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61447" name="Oval 7"/>
          <p:cNvSpPr>
            <a:spLocks noChangeArrowheads="1"/>
          </p:cNvSpPr>
          <p:nvPr/>
        </p:nvSpPr>
        <p:spPr bwMode="auto">
          <a:xfrm>
            <a:off x="4083050" y="3087688"/>
            <a:ext cx="161925" cy="1841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2103438" y="3095625"/>
            <a:ext cx="161925" cy="1841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61449" name="Oval 9"/>
          <p:cNvSpPr>
            <a:spLocks noChangeArrowheads="1"/>
          </p:cNvSpPr>
          <p:nvPr/>
        </p:nvSpPr>
        <p:spPr bwMode="auto">
          <a:xfrm>
            <a:off x="4364038" y="3087688"/>
            <a:ext cx="161925" cy="1841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0136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238"/>
            <a:ext cx="7283450" cy="1143000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籃球架及手球門 </a:t>
            </a:r>
          </a:p>
        </p:txBody>
      </p:sp>
      <p:pic>
        <p:nvPicPr>
          <p:cNvPr id="29699" name="Picture 9" descr="IMG_26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82713"/>
            <a:ext cx="4316413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0" descr="IMG_26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3925888"/>
            <a:ext cx="389572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984750" y="1778000"/>
            <a:ext cx="3708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禁止攀爬、灌籃及拉籃網等動作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679450" y="4938713"/>
            <a:ext cx="3708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禁止做吊單槓及拉網子等動作</a:t>
            </a:r>
          </a:p>
        </p:txBody>
      </p:sp>
      <p:sp>
        <p:nvSpPr>
          <p:cNvPr id="29703" name="Line 14"/>
          <p:cNvSpPr>
            <a:spLocks noChangeShapeType="1"/>
          </p:cNvSpPr>
          <p:nvPr/>
        </p:nvSpPr>
        <p:spPr bwMode="auto">
          <a:xfrm flipH="1">
            <a:off x="5060950" y="1677988"/>
            <a:ext cx="6016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solidFill>
                <a:srgbClr val="FF0000"/>
              </a:solidFill>
            </a:endParaRPr>
          </a:p>
        </p:txBody>
      </p:sp>
      <p:sp>
        <p:nvSpPr>
          <p:cNvPr id="29704" name="Line 15"/>
          <p:cNvSpPr>
            <a:spLocks noChangeShapeType="1"/>
          </p:cNvSpPr>
          <p:nvPr/>
        </p:nvSpPr>
        <p:spPr bwMode="auto">
          <a:xfrm>
            <a:off x="3849688" y="5838825"/>
            <a:ext cx="6762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8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打掃安全  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55625" y="4703763"/>
            <a:ext cx="3476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正確使用竹掃把勿玩耍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110163" y="1395413"/>
            <a:ext cx="27257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掃具應擺放整齊</a:t>
            </a:r>
          </a:p>
        </p:txBody>
      </p:sp>
      <p:pic>
        <p:nvPicPr>
          <p:cNvPr id="36869" name="Picture 7" descr="IMG_4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325563"/>
            <a:ext cx="400367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 descr="IMG_40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6846" r="12321" b="12099"/>
          <a:stretch>
            <a:fillRect/>
          </a:stretch>
        </p:blipFill>
        <p:spPr bwMode="auto">
          <a:xfrm>
            <a:off x="4229100" y="3611563"/>
            <a:ext cx="4462463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5824538" y="4511675"/>
            <a:ext cx="188912" cy="1841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6338888" y="4376738"/>
            <a:ext cx="190500" cy="18573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36873" name="Oval 11"/>
          <p:cNvSpPr>
            <a:spLocks noChangeArrowheads="1"/>
          </p:cNvSpPr>
          <p:nvPr/>
        </p:nvSpPr>
        <p:spPr bwMode="auto">
          <a:xfrm>
            <a:off x="5959475" y="3849688"/>
            <a:ext cx="1371600" cy="15922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73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中庭椅子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" y="1700808"/>
            <a:ext cx="5491209" cy="4525963"/>
          </a:xfrm>
        </p:spPr>
      </p:pic>
      <p:sp>
        <p:nvSpPr>
          <p:cNvPr id="5" name="文字方塊 4"/>
          <p:cNvSpPr txBox="1"/>
          <p:nvPr/>
        </p:nvSpPr>
        <p:spPr>
          <a:xfrm>
            <a:off x="5724128" y="1772816"/>
            <a:ext cx="3240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不可以在椅子上面行走、跑或跳，以免造成危險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259632" y="3050088"/>
            <a:ext cx="4176464" cy="31872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15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1" descr="IMG_4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467100"/>
            <a:ext cx="413543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17" descr="IMG_4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14816" r="11800" b="5840"/>
          <a:stretch>
            <a:fillRect/>
          </a:stretch>
        </p:blipFill>
        <p:spPr bwMode="auto">
          <a:xfrm>
            <a:off x="393700" y="1293813"/>
            <a:ext cx="423703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打掃安全  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5464175" y="1674813"/>
            <a:ext cx="21955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認真打掃勿玩耍</a:t>
            </a:r>
          </a:p>
        </p:txBody>
      </p:sp>
      <p:sp>
        <p:nvSpPr>
          <p:cNvPr id="75781" name="Oval 5"/>
          <p:cNvSpPr>
            <a:spLocks noChangeArrowheads="1"/>
          </p:cNvSpPr>
          <p:nvPr/>
        </p:nvSpPr>
        <p:spPr bwMode="auto">
          <a:xfrm>
            <a:off x="6397625" y="4951413"/>
            <a:ext cx="190500" cy="18573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1223963" y="4973638"/>
            <a:ext cx="2343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攜帶掃具勿拖拉</a:t>
            </a:r>
          </a:p>
        </p:txBody>
      </p:sp>
      <p:sp>
        <p:nvSpPr>
          <p:cNvPr id="75786" name="Oval 10"/>
          <p:cNvSpPr>
            <a:spLocks noChangeArrowheads="1"/>
          </p:cNvSpPr>
          <p:nvPr/>
        </p:nvSpPr>
        <p:spPr bwMode="auto">
          <a:xfrm>
            <a:off x="7869238" y="5564188"/>
            <a:ext cx="190500" cy="18573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5788" name="Oval 12"/>
          <p:cNvSpPr>
            <a:spLocks noChangeArrowheads="1"/>
          </p:cNvSpPr>
          <p:nvPr/>
        </p:nvSpPr>
        <p:spPr bwMode="auto">
          <a:xfrm>
            <a:off x="6142038" y="5626100"/>
            <a:ext cx="190500" cy="18573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5791" name="Oval 15"/>
          <p:cNvSpPr>
            <a:spLocks noChangeArrowheads="1"/>
          </p:cNvSpPr>
          <p:nvPr/>
        </p:nvSpPr>
        <p:spPr bwMode="auto">
          <a:xfrm>
            <a:off x="3222625" y="1524000"/>
            <a:ext cx="193675" cy="17303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5794" name="Oval 18"/>
          <p:cNvSpPr>
            <a:spLocks noChangeArrowheads="1"/>
          </p:cNvSpPr>
          <p:nvPr/>
        </p:nvSpPr>
        <p:spPr bwMode="auto">
          <a:xfrm>
            <a:off x="3100388" y="1800225"/>
            <a:ext cx="193675" cy="17303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5795" name="Oval 19"/>
          <p:cNvSpPr>
            <a:spLocks noChangeArrowheads="1"/>
          </p:cNvSpPr>
          <p:nvPr/>
        </p:nvSpPr>
        <p:spPr bwMode="auto">
          <a:xfrm>
            <a:off x="3438525" y="2433638"/>
            <a:ext cx="193675" cy="17303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5796" name="Oval 20"/>
          <p:cNvSpPr>
            <a:spLocks noChangeArrowheads="1"/>
          </p:cNvSpPr>
          <p:nvPr/>
        </p:nvSpPr>
        <p:spPr bwMode="auto">
          <a:xfrm>
            <a:off x="1581150" y="1608138"/>
            <a:ext cx="193675" cy="17303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38926" name="Oval 22"/>
          <p:cNvSpPr>
            <a:spLocks noChangeArrowheads="1"/>
          </p:cNvSpPr>
          <p:nvPr/>
        </p:nvSpPr>
        <p:spPr bwMode="auto">
          <a:xfrm>
            <a:off x="4956175" y="4365625"/>
            <a:ext cx="1371600" cy="1592263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38927" name="Oval 23"/>
          <p:cNvSpPr>
            <a:spLocks noChangeArrowheads="1"/>
          </p:cNvSpPr>
          <p:nvPr/>
        </p:nvSpPr>
        <p:spPr bwMode="auto">
          <a:xfrm>
            <a:off x="1306513" y="1263650"/>
            <a:ext cx="1371600" cy="1135063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0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6" descr="IMG_4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2" t="19948" r="17903" b="20473"/>
          <a:stretch>
            <a:fillRect/>
          </a:stretch>
        </p:blipFill>
        <p:spPr bwMode="auto">
          <a:xfrm>
            <a:off x="473075" y="1290638"/>
            <a:ext cx="42052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7" descr="IMG_4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9" r="34128" b="17017"/>
          <a:stretch>
            <a:fillRect/>
          </a:stretch>
        </p:blipFill>
        <p:spPr bwMode="auto">
          <a:xfrm>
            <a:off x="4602163" y="3297238"/>
            <a:ext cx="4090987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打掃安全  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5464175" y="1674813"/>
            <a:ext cx="2460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垃圾夾正確攜帶</a:t>
            </a: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>
            <a:off x="5026025" y="4037013"/>
            <a:ext cx="190500" cy="18573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1223963" y="4973638"/>
            <a:ext cx="2343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避免刺傷他人</a:t>
            </a:r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auto">
          <a:xfrm>
            <a:off x="7456488" y="4429125"/>
            <a:ext cx="190500" cy="18573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auto">
          <a:xfrm>
            <a:off x="4667250" y="4371975"/>
            <a:ext cx="190500" cy="18573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auto">
          <a:xfrm>
            <a:off x="3325813" y="1700213"/>
            <a:ext cx="193675" cy="17303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2613025" y="2243138"/>
            <a:ext cx="193675" cy="17303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7836" name="Oval 12"/>
          <p:cNvSpPr>
            <a:spLocks noChangeArrowheads="1"/>
          </p:cNvSpPr>
          <p:nvPr/>
        </p:nvSpPr>
        <p:spPr bwMode="auto">
          <a:xfrm>
            <a:off x="1935163" y="2346325"/>
            <a:ext cx="193675" cy="17303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sp>
        <p:nvSpPr>
          <p:cNvPr id="39949" name="Oval 14"/>
          <p:cNvSpPr>
            <a:spLocks noChangeArrowheads="1"/>
          </p:cNvSpPr>
          <p:nvPr/>
        </p:nvSpPr>
        <p:spPr bwMode="auto">
          <a:xfrm>
            <a:off x="7137400" y="4956175"/>
            <a:ext cx="884238" cy="8255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39950" name="Oval 15"/>
          <p:cNvSpPr>
            <a:spLocks noChangeArrowheads="1"/>
          </p:cNvSpPr>
          <p:nvPr/>
        </p:nvSpPr>
        <p:spPr bwMode="auto">
          <a:xfrm>
            <a:off x="1363663" y="2517775"/>
            <a:ext cx="782637" cy="677863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CC3300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CC3300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54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愛惜公物  </a:t>
            </a:r>
          </a:p>
        </p:txBody>
      </p:sp>
      <p:pic>
        <p:nvPicPr>
          <p:cNvPr id="40963" name="Picture 15" descr="IMG_4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-491"/>
          <a:stretch>
            <a:fillRect/>
          </a:stretch>
        </p:blipFill>
        <p:spPr bwMode="auto">
          <a:xfrm>
            <a:off x="703263" y="1649413"/>
            <a:ext cx="37401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1800225" y="5137150"/>
            <a:ext cx="5705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愛惜公物勿毀損</a:t>
            </a:r>
          </a:p>
        </p:txBody>
      </p:sp>
      <p:sp>
        <p:nvSpPr>
          <p:cNvPr id="83985" name="Oval 17"/>
          <p:cNvSpPr>
            <a:spLocks noChangeArrowheads="1"/>
          </p:cNvSpPr>
          <p:nvPr/>
        </p:nvSpPr>
        <p:spPr bwMode="auto">
          <a:xfrm>
            <a:off x="3551238" y="1617663"/>
            <a:ext cx="265112" cy="24447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FF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40966" name="Picture 18" descr="IMG_40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633538"/>
            <a:ext cx="394493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480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4338" y="192088"/>
            <a:ext cx="7283450" cy="1011237"/>
          </a:xfrm>
        </p:spPr>
        <p:txBody>
          <a:bodyPr lIns="54000" tIns="10800" rIns="54000" bIns="10800"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其他安全宣導  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1003300" y="5487988"/>
            <a:ext cx="6442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廚房前地板濕滑勿玩耍</a:t>
            </a:r>
          </a:p>
        </p:txBody>
      </p:sp>
      <p:pic>
        <p:nvPicPr>
          <p:cNvPr id="48132" name="Picture 7" descr="IMG_4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116013"/>
            <a:ext cx="6140450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763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4338" y="192088"/>
            <a:ext cx="7283450" cy="1011237"/>
          </a:xfrm>
        </p:spPr>
        <p:txBody>
          <a:bodyPr lIns="54000" tIns="10800" rIns="54000" bIns="10800"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其他安全宣導  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1535113" y="5487988"/>
            <a:ext cx="518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滅火器禁止玩耍</a:t>
            </a:r>
          </a:p>
        </p:txBody>
      </p:sp>
      <p:pic>
        <p:nvPicPr>
          <p:cNvPr id="49156" name="Picture 5" descr="IMG_4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247775"/>
            <a:ext cx="5256212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610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4338" y="192088"/>
            <a:ext cx="7283450" cy="1011237"/>
          </a:xfrm>
        </p:spPr>
        <p:txBody>
          <a:bodyPr lIns="54000" tIns="10800" rIns="54000" bIns="10800"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其他安全宣導  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1933575" y="4897438"/>
            <a:ext cx="51879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變電箱、電線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0000"/>
                </a:solidFill>
                <a:ea typeface="標楷體" pitchFamily="65" charset="-120"/>
              </a:rPr>
              <a:t>勿靠近、勿觸摸</a:t>
            </a:r>
          </a:p>
        </p:txBody>
      </p:sp>
      <p:pic>
        <p:nvPicPr>
          <p:cNvPr id="50180" name="Picture 5" descr="IMG_4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2763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6" descr="IMG_40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1765300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621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英語村旁手扶梯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24128" y="177281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不可以攀爬欄杆，以免造成危險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D:\105生教組\安全教育\照片\校園危險地方\IMG_0671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5490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/>
          <p:cNvSpPr/>
          <p:nvPr/>
        </p:nvSpPr>
        <p:spPr>
          <a:xfrm>
            <a:off x="1403648" y="2492896"/>
            <a:ext cx="1296144" cy="31872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33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英語村標語</a:t>
            </a:r>
            <a:r>
              <a:rPr lang="en-US" altLang="zh-TW" sz="5400" b="1" dirty="0" err="1" smtClean="0">
                <a:solidFill>
                  <a:srgbClr val="FF0000"/>
                </a:solidFill>
              </a:rPr>
              <a:t>TIEV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49770" y="2996952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不可以攀爬，以免造成崩塌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105生教組\安全教育\照片\校園危險地方\IMG_0672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28" y="1628800"/>
            <a:ext cx="5490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/>
          <p:cNvSpPr/>
          <p:nvPr/>
        </p:nvSpPr>
        <p:spPr>
          <a:xfrm>
            <a:off x="899592" y="1916832"/>
            <a:ext cx="4608512" cy="316835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317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中庭生態池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71057" y="249289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不可以踏入水池，以免造成危險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D:\105生教組\安全教育\照片\校園危險地方\IMG_0673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9" y="1556792"/>
            <a:ext cx="5490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 8"/>
          <p:cNvSpPr/>
          <p:nvPr/>
        </p:nvSpPr>
        <p:spPr>
          <a:xfrm>
            <a:off x="1043608" y="2492896"/>
            <a:ext cx="3744416" cy="31872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781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二年級後方生態池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71057" y="249289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不可以踏入水池，以免造成危險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D:\105生教組\安全教育\照片\校園危險地方\IMG_0674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5490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/>
          <p:cNvSpPr/>
          <p:nvPr/>
        </p:nvSpPr>
        <p:spPr>
          <a:xfrm>
            <a:off x="1835696" y="2204864"/>
            <a:ext cx="3744416" cy="31872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16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中庭木頭柵欄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71057" y="249289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不可以攀爬木頭柵欄，以免造成危險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D:\105生教組\安全教育\照片\校園危險地方\IMG_0675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5490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/>
          <p:cNvSpPr/>
          <p:nvPr/>
        </p:nvSpPr>
        <p:spPr>
          <a:xfrm>
            <a:off x="1619672" y="2924944"/>
            <a:ext cx="2736304" cy="30963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16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操場旁的遊憩區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71057" y="2492896"/>
            <a:ext cx="3240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不可以在石頭上進行跳躍玩耍，以免造成危險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D:\105生教組\安全教育\照片\校園危險地方\IMG_0676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5490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/>
          <p:cNvSpPr/>
          <p:nvPr/>
        </p:nvSpPr>
        <p:spPr>
          <a:xfrm>
            <a:off x="899592" y="2924944"/>
            <a:ext cx="4320480" cy="30963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075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541</Words>
  <Application>Microsoft Office PowerPoint</Application>
  <PresentationFormat>如螢幕大小 (4:3)</PresentationFormat>
  <Paragraphs>109</Paragraphs>
  <Slides>35</Slides>
  <Notes>19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Office 佈景主題</vt:lpstr>
      <vt:lpstr>中 壢 國 小  校園安全宣導</vt:lpstr>
      <vt:lpstr>PowerPoint 簡報</vt:lpstr>
      <vt:lpstr>中庭椅子</vt:lpstr>
      <vt:lpstr>英語村旁手扶梯</vt:lpstr>
      <vt:lpstr>英語村標語TIEV</vt:lpstr>
      <vt:lpstr>中庭生態池</vt:lpstr>
      <vt:lpstr>二年級後方生態池</vt:lpstr>
      <vt:lpstr>中庭木頭柵欄</vt:lpstr>
      <vt:lpstr>操場旁的遊憩區</vt:lpstr>
      <vt:lpstr>大門汽車停車場</vt:lpstr>
      <vt:lpstr>司令台後方汽車停車場</vt:lpstr>
      <vt:lpstr>體育器材室旁機車停車場</vt:lpstr>
      <vt:lpstr>家長會隔壁的休憩區</vt:lpstr>
      <vt:lpstr>綠苑生態池</vt:lpstr>
      <vt:lpstr>忠孝樓禁止進入</vt:lpstr>
      <vt:lpstr>空教室禁止進入</vt:lpstr>
      <vt:lpstr>行的安全---樓梯 </vt:lpstr>
      <vt:lpstr>PowerPoint 簡報</vt:lpstr>
      <vt:lpstr>PowerPoint 簡報</vt:lpstr>
      <vt:lpstr>遊戲安全---滑梯 </vt:lpstr>
      <vt:lpstr>遊戲安全---滑梯 </vt:lpstr>
      <vt:lpstr>遊戲安全---滑梯 </vt:lpstr>
      <vt:lpstr>遊戲安全---扭腰器  </vt:lpstr>
      <vt:lpstr>遊戲安全---晃板</vt:lpstr>
      <vt:lpstr>晃板---錯誤使用方法</vt:lpstr>
      <vt:lpstr>晃板---錯誤使用方法</vt:lpstr>
      <vt:lpstr>遊戲安全---司令台   </vt:lpstr>
      <vt:lpstr>籃球架及手球門 </vt:lpstr>
      <vt:lpstr>打掃安全  </vt:lpstr>
      <vt:lpstr>打掃安全  </vt:lpstr>
      <vt:lpstr>打掃安全  </vt:lpstr>
      <vt:lpstr>愛惜公物  </vt:lpstr>
      <vt:lpstr>其他安全宣導  </vt:lpstr>
      <vt:lpstr>其他安全宣導  </vt:lpstr>
      <vt:lpstr>其他安全宣導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11</cp:revision>
  <dcterms:created xsi:type="dcterms:W3CDTF">2016-09-08T06:50:38Z</dcterms:created>
  <dcterms:modified xsi:type="dcterms:W3CDTF">2020-02-19T01:33:00Z</dcterms:modified>
</cp:coreProperties>
</file>