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5" r:id="rId2"/>
    <p:sldId id="276" r:id="rId3"/>
    <p:sldId id="277" r:id="rId4"/>
    <p:sldId id="278" r:id="rId5"/>
    <p:sldId id="310" r:id="rId6"/>
    <p:sldId id="309" r:id="rId7"/>
    <p:sldId id="311" r:id="rId8"/>
    <p:sldId id="312" r:id="rId9"/>
    <p:sldId id="282" r:id="rId10"/>
    <p:sldId id="285" r:id="rId11"/>
    <p:sldId id="291" r:id="rId12"/>
    <p:sldId id="292" r:id="rId13"/>
    <p:sldId id="293" r:id="rId14"/>
    <p:sldId id="295" r:id="rId15"/>
    <p:sldId id="296" r:id="rId16"/>
    <p:sldId id="297" r:id="rId17"/>
    <p:sldId id="302" r:id="rId18"/>
    <p:sldId id="303" r:id="rId19"/>
    <p:sldId id="305" r:id="rId20"/>
    <p:sldId id="273" r:id="rId21"/>
    <p:sldId id="271" r:id="rId22"/>
    <p:sldId id="306" r:id="rId23"/>
    <p:sldId id="307" r:id="rId24"/>
    <p:sldId id="272" r:id="rId25"/>
  </p:sldIdLst>
  <p:sldSz cx="9144000" cy="6858000" type="screen4x3"/>
  <p:notesSz cx="6799263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ACBC19A-D28C-43D1-8685-772F7FEB78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E9D65CD-BAB5-459E-B744-C8F51221B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782EE-0EDA-4F43-87F0-3508E3C86085}" type="datetimeFigureOut">
              <a:rPr lang="zh-TW" altLang="en-US" smtClean="0"/>
              <a:t>2021/3/27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B40DEB1-FC51-47C5-B1F3-8F2BC1AFC5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D7643C1-571C-498C-963D-10A2293003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F8690-1E66-4675-8D1F-1AE73F5531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8462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7EF8A-814F-4003-AC8E-95901CF073F9}" type="datetimeFigureOut">
              <a:rPr lang="zh-TW" altLang="en-US" smtClean="0"/>
              <a:t>2021/3/27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24AB-79E7-4C42-956B-27CCACB6E8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274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92E66BF-779B-4007-93AE-8F7C9EB42A23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C763DC74-C313-48A7-919D-C3123039680A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A118B9D-6775-467D-931E-8F27C5718569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5991C9E8-7A6F-413C-8D0E-57A155FA275A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E946EDA7-5BD6-4D3C-9F1B-58BF0AA06D46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54335258-8C3F-4CCB-BCD1-07A8CF04A55E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F79DD979-0B9F-4C5E-BCFD-5C5D282E954A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E9B01657-7876-4F7F-B1C9-DB7BCC3918C7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0EA792E6-64E0-4BB2-9F55-59C80B7F4F7F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DD666873-EDFD-4137-A754-265622B21021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19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A5A34C46-4B6A-4E96-84C0-7178BA092E00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CF29DC-D62E-4EA4-9FDF-9C1E0FB92822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B985259-6497-4753-B872-FC14B9E17A12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601935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71126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40415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101659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D38AA940-71BE-45CF-B777-BF4BD7F7D18A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2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9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110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30391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91188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110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8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2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3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3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3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29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8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73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100.jpeg"/><Relationship Id="rId10" Type="http://schemas.openxmlformats.org/officeDocument/2006/relationships/image" Target="../media/image95.emf"/><Relationship Id="rId4" Type="http://schemas.openxmlformats.org/officeDocument/2006/relationships/image" Target="../media/image89.jpeg"/><Relationship Id="rId9" Type="http://schemas.openxmlformats.org/officeDocument/2006/relationships/image" Target="../media/image94.emf"/><Relationship Id="rId1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10" Type="http://schemas.openxmlformats.org/officeDocument/2006/relationships/image" Target="../media/image45.jpeg"/><Relationship Id="rId4" Type="http://schemas.openxmlformats.org/officeDocument/2006/relationships/image" Target="../media/image43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Oval 19"/>
          <p:cNvSpPr>
            <a:spLocks noChangeArrowheads="1"/>
          </p:cNvSpPr>
          <p:nvPr/>
        </p:nvSpPr>
        <p:spPr bwMode="auto">
          <a:xfrm rot="-2862293">
            <a:off x="1776535" y="3624385"/>
            <a:ext cx="939800" cy="650631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3076" name="矩形 322"/>
          <p:cNvSpPr>
            <a:spLocks noChangeArrowheads="1"/>
          </p:cNvSpPr>
          <p:nvPr/>
        </p:nvSpPr>
        <p:spPr bwMode="auto">
          <a:xfrm>
            <a:off x="517281" y="557214"/>
            <a:ext cx="8175380" cy="432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zh-TW" altLang="en-US" sz="40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桃園市</a:t>
            </a:r>
            <a:endParaRPr kumimoji="0" lang="en-US" altLang="zh-TW" sz="40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algn="ctr">
              <a:lnSpc>
                <a:spcPct val="150000"/>
              </a:lnSpc>
            </a:pPr>
            <a:r>
              <a:rPr kumimoji="0" lang="zh-TW" altLang="en-US" sz="40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中壢國民小學 </a:t>
            </a:r>
            <a:endParaRPr lang="en-US" altLang="zh-TW" sz="40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藝術才能班</a:t>
            </a:r>
            <a:endParaRPr lang="en-US" altLang="zh-TW" sz="40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7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美術班簡介</a:t>
            </a:r>
          </a:p>
        </p:txBody>
      </p:sp>
      <p:grpSp>
        <p:nvGrpSpPr>
          <p:cNvPr id="3077" name="群組 329"/>
          <p:cNvGrpSpPr>
            <a:grpSpLocks/>
          </p:cNvGrpSpPr>
          <p:nvPr/>
        </p:nvGrpSpPr>
        <p:grpSpPr bwMode="auto">
          <a:xfrm>
            <a:off x="2538895" y="3287036"/>
            <a:ext cx="4212484" cy="369332"/>
            <a:chOff x="3825553" y="3429000"/>
            <a:chExt cx="2495599" cy="43761"/>
          </a:xfrm>
        </p:grpSpPr>
        <p:sp>
          <p:nvSpPr>
            <p:cNvPr id="3086" name="Rectangle 7"/>
            <p:cNvSpPr>
              <a:spLocks noChangeArrowheads="1"/>
            </p:cNvSpPr>
            <p:nvPr/>
          </p:nvSpPr>
          <p:spPr bwMode="auto">
            <a:xfrm>
              <a:off x="5071789" y="3429000"/>
              <a:ext cx="1249363" cy="4376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9933">
                    <a:alpha val="1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3087" name="Rectangle 8"/>
            <p:cNvSpPr>
              <a:spLocks noChangeArrowheads="1"/>
            </p:cNvSpPr>
            <p:nvPr/>
          </p:nvSpPr>
          <p:spPr bwMode="auto">
            <a:xfrm rot="10800000">
              <a:off x="3825553" y="3429000"/>
              <a:ext cx="1247775" cy="4376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9933">
                    <a:alpha val="1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</p:grpSp>
      <p:grpSp>
        <p:nvGrpSpPr>
          <p:cNvPr id="3078" name="群組 328"/>
          <p:cNvGrpSpPr>
            <a:grpSpLocks/>
          </p:cNvGrpSpPr>
          <p:nvPr/>
        </p:nvGrpSpPr>
        <p:grpSpPr bwMode="auto">
          <a:xfrm>
            <a:off x="517281" y="5805489"/>
            <a:ext cx="8374673" cy="73025"/>
            <a:chOff x="704528" y="4581128"/>
            <a:chExt cx="8690867" cy="44733"/>
          </a:xfrm>
        </p:grpSpPr>
        <p:sp>
          <p:nvSpPr>
            <p:cNvPr id="3084" name="Rectangle 9"/>
            <p:cNvSpPr>
              <a:spLocks noChangeArrowheads="1"/>
            </p:cNvSpPr>
            <p:nvPr/>
          </p:nvSpPr>
          <p:spPr bwMode="auto">
            <a:xfrm>
              <a:off x="5025008" y="4581128"/>
              <a:ext cx="4370387" cy="44733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9933">
                    <a:alpha val="1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3085" name="Rectangle 10"/>
            <p:cNvSpPr>
              <a:spLocks noChangeArrowheads="1"/>
            </p:cNvSpPr>
            <p:nvPr/>
          </p:nvSpPr>
          <p:spPr bwMode="auto">
            <a:xfrm rot="10800000">
              <a:off x="704528" y="4581128"/>
              <a:ext cx="4368800" cy="44733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9933">
                    <a:alpha val="1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</p:grpSp>
      <p:sp>
        <p:nvSpPr>
          <p:cNvPr id="3079" name="矩形 21"/>
          <p:cNvSpPr>
            <a:spLocks noChangeArrowheads="1"/>
          </p:cNvSpPr>
          <p:nvPr/>
        </p:nvSpPr>
        <p:spPr bwMode="auto">
          <a:xfrm>
            <a:off x="2742669" y="3287035"/>
            <a:ext cx="3875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4D4D4D"/>
                </a:solidFill>
                <a:ea typeface="標楷體" pitchFamily="65" charset="-120"/>
              </a:rPr>
              <a:t>Chung-Li  Elementary  School</a:t>
            </a:r>
            <a:r>
              <a:rPr lang="zh-TW" altLang="en-US" dirty="0">
                <a:solidFill>
                  <a:srgbClr val="4D4D4D"/>
                </a:solidFill>
                <a:ea typeface="標楷體" pitchFamily="65" charset="-120"/>
              </a:rPr>
              <a:t>  </a:t>
            </a:r>
            <a:r>
              <a:rPr lang="en-US" altLang="zh-TW" dirty="0">
                <a:solidFill>
                  <a:srgbClr val="4D4D4D"/>
                </a:solidFill>
                <a:ea typeface="標楷體" pitchFamily="65" charset="-120"/>
              </a:rPr>
              <a:t>Art</a:t>
            </a:r>
            <a:r>
              <a:rPr lang="zh-TW" altLang="en-US" dirty="0">
                <a:solidFill>
                  <a:srgbClr val="4D4D4D"/>
                </a:solidFill>
                <a:ea typeface="標楷體" pitchFamily="65" charset="-120"/>
              </a:rPr>
              <a:t>  </a:t>
            </a:r>
            <a:r>
              <a:rPr lang="en-US" altLang="zh-TW" dirty="0">
                <a:solidFill>
                  <a:srgbClr val="4D4D4D"/>
                </a:solidFill>
                <a:ea typeface="標楷體" pitchFamily="65" charset="-120"/>
              </a:rPr>
              <a:t>Class</a:t>
            </a:r>
            <a:endParaRPr lang="zh-TW" altLang="en-US" dirty="0">
              <a:ea typeface="標楷體" pitchFamily="65" charset="-120"/>
            </a:endParaRPr>
          </a:p>
        </p:txBody>
      </p:sp>
      <p:sp>
        <p:nvSpPr>
          <p:cNvPr id="3081" name="Oval 19"/>
          <p:cNvSpPr>
            <a:spLocks noChangeArrowheads="1"/>
          </p:cNvSpPr>
          <p:nvPr/>
        </p:nvSpPr>
        <p:spPr bwMode="auto">
          <a:xfrm rot="-2862293">
            <a:off x="6429131" y="4462585"/>
            <a:ext cx="939800" cy="650631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631257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323528" y="765067"/>
            <a:ext cx="86871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中壢國小 藝術才能美術班</a:t>
            </a:r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109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學年度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領域課程節數規劃</a:t>
            </a:r>
          </a:p>
        </p:txBody>
      </p:sp>
      <p:grpSp>
        <p:nvGrpSpPr>
          <p:cNvPr id="13316" name="群組 8"/>
          <p:cNvGrpSpPr>
            <a:grpSpLocks/>
          </p:cNvGrpSpPr>
          <p:nvPr/>
        </p:nvGrpSpPr>
        <p:grpSpPr bwMode="auto">
          <a:xfrm>
            <a:off x="1913793" y="1295400"/>
            <a:ext cx="5649058" cy="261938"/>
            <a:chOff x="2360613" y="1133370"/>
            <a:chExt cx="5113337" cy="261610"/>
          </a:xfrm>
        </p:grpSpPr>
        <p:grpSp>
          <p:nvGrpSpPr>
            <p:cNvPr id="13319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13321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13322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13320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B433796-7D48-45E6-A784-E180417B5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651988"/>
              </p:ext>
            </p:extLst>
          </p:nvPr>
        </p:nvGraphicFramePr>
        <p:xfrm>
          <a:off x="526644" y="1631562"/>
          <a:ext cx="8275441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964">
                  <a:extLst>
                    <a:ext uri="{9D8B030D-6E8A-4147-A177-3AD203B41FA5}">
                      <a16:colId xmlns:a16="http://schemas.microsoft.com/office/drawing/2014/main" val="113326847"/>
                    </a:ext>
                  </a:extLst>
                </a:gridCol>
                <a:gridCol w="342992">
                  <a:extLst>
                    <a:ext uri="{9D8B030D-6E8A-4147-A177-3AD203B41FA5}">
                      <a16:colId xmlns:a16="http://schemas.microsoft.com/office/drawing/2014/main" val="2852572306"/>
                    </a:ext>
                  </a:extLst>
                </a:gridCol>
                <a:gridCol w="342992">
                  <a:extLst>
                    <a:ext uri="{9D8B030D-6E8A-4147-A177-3AD203B41FA5}">
                      <a16:colId xmlns:a16="http://schemas.microsoft.com/office/drawing/2014/main" val="1534624336"/>
                    </a:ext>
                  </a:extLst>
                </a:gridCol>
                <a:gridCol w="342992">
                  <a:extLst>
                    <a:ext uri="{9D8B030D-6E8A-4147-A177-3AD203B41FA5}">
                      <a16:colId xmlns:a16="http://schemas.microsoft.com/office/drawing/2014/main" val="135013748"/>
                    </a:ext>
                  </a:extLst>
                </a:gridCol>
                <a:gridCol w="490775">
                  <a:extLst>
                    <a:ext uri="{9D8B030D-6E8A-4147-A177-3AD203B41FA5}">
                      <a16:colId xmlns:a16="http://schemas.microsoft.com/office/drawing/2014/main" val="4180121819"/>
                    </a:ext>
                  </a:extLst>
                </a:gridCol>
                <a:gridCol w="490775">
                  <a:extLst>
                    <a:ext uri="{9D8B030D-6E8A-4147-A177-3AD203B41FA5}">
                      <a16:colId xmlns:a16="http://schemas.microsoft.com/office/drawing/2014/main" val="3711354396"/>
                    </a:ext>
                  </a:extLst>
                </a:gridCol>
                <a:gridCol w="490775">
                  <a:extLst>
                    <a:ext uri="{9D8B030D-6E8A-4147-A177-3AD203B41FA5}">
                      <a16:colId xmlns:a16="http://schemas.microsoft.com/office/drawing/2014/main" val="2122021966"/>
                    </a:ext>
                  </a:extLst>
                </a:gridCol>
                <a:gridCol w="441697">
                  <a:extLst>
                    <a:ext uri="{9D8B030D-6E8A-4147-A177-3AD203B41FA5}">
                      <a16:colId xmlns:a16="http://schemas.microsoft.com/office/drawing/2014/main" val="522161408"/>
                    </a:ext>
                  </a:extLst>
                </a:gridCol>
                <a:gridCol w="404889">
                  <a:extLst>
                    <a:ext uri="{9D8B030D-6E8A-4147-A177-3AD203B41FA5}">
                      <a16:colId xmlns:a16="http://schemas.microsoft.com/office/drawing/2014/main" val="2023737823"/>
                    </a:ext>
                  </a:extLst>
                </a:gridCol>
                <a:gridCol w="404889">
                  <a:extLst>
                    <a:ext uri="{9D8B030D-6E8A-4147-A177-3AD203B41FA5}">
                      <a16:colId xmlns:a16="http://schemas.microsoft.com/office/drawing/2014/main" val="2080229119"/>
                    </a:ext>
                  </a:extLst>
                </a:gridCol>
                <a:gridCol w="515314">
                  <a:extLst>
                    <a:ext uri="{9D8B030D-6E8A-4147-A177-3AD203B41FA5}">
                      <a16:colId xmlns:a16="http://schemas.microsoft.com/office/drawing/2014/main" val="2325875874"/>
                    </a:ext>
                  </a:extLst>
                </a:gridCol>
                <a:gridCol w="1402155">
                  <a:extLst>
                    <a:ext uri="{9D8B030D-6E8A-4147-A177-3AD203B41FA5}">
                      <a16:colId xmlns:a16="http://schemas.microsoft.com/office/drawing/2014/main" val="1770439517"/>
                    </a:ext>
                  </a:extLst>
                </a:gridCol>
                <a:gridCol w="1174413">
                  <a:extLst>
                    <a:ext uri="{9D8B030D-6E8A-4147-A177-3AD203B41FA5}">
                      <a16:colId xmlns:a16="http://schemas.microsoft.com/office/drawing/2014/main" val="1115303623"/>
                    </a:ext>
                  </a:extLst>
                </a:gridCol>
                <a:gridCol w="913819">
                  <a:extLst>
                    <a:ext uri="{9D8B030D-6E8A-4147-A177-3AD203B41FA5}">
                      <a16:colId xmlns:a16="http://schemas.microsoft.com/office/drawing/2014/main" val="992296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語文領域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數學領域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自然科學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社會領域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健康體育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綜合活動</a:t>
                      </a:r>
                    </a:p>
                    <a:p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彈性學習</a:t>
                      </a:r>
                      <a:endParaRPr lang="en-US" altLang="zh-TW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校訂課程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社團</a:t>
                      </a:r>
                      <a:endParaRPr lang="en-US" altLang="zh-TW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需收費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122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3-4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本土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藝術專題學習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與藝術家有約</a:t>
                      </a:r>
                      <a:endParaRPr lang="en-US" altLang="zh-TW" sz="11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外聘、分組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)(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2) (</a:t>
                      </a: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週五第五節和第六節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)(</a:t>
                      </a: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取代綜合、多元學習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特殊需求領域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(3)(</a:t>
                      </a: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取代音、電腦、英閱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TW" altLang="en-US" sz="11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藝術專題學習</a:t>
                      </a:r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1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必修</a:t>
                      </a:r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與藝術家有約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外聘、分組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)(1)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週五第七節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endParaRPr lang="zh-TW" altLang="en-US" sz="1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部定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校訂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社團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=25+6+1</a:t>
                      </a:r>
                    </a:p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=32</a:t>
                      </a:r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159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領域節數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184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5-6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本土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  <a:p>
                      <a:endParaRPr lang="zh-TW" altLang="en-US" sz="1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特殊需求領域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(3)(</a:t>
                      </a: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取代音、電腦、多元學習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閱讀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數位數學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五年級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專題探究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六年級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生活數學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TW" altLang="en-US" sz="11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社團</a:t>
                      </a:r>
                      <a:r>
                        <a:rPr lang="en-US" altLang="zh-TW" sz="11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1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選修</a:t>
                      </a:r>
                      <a:r>
                        <a:rPr lang="en-US" altLang="zh-TW" sz="11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r>
                        <a:rPr lang="zh-TW" altLang="en-US" sz="105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依報名人數規劃上課日期</a:t>
                      </a:r>
                      <a:r>
                        <a:rPr lang="en-US" altLang="zh-TW" sz="105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:</a:t>
                      </a:r>
                      <a:r>
                        <a:rPr lang="zh-TW" altLang="en-US" sz="105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以下日期擇一實施</a:t>
                      </a:r>
                      <a:endParaRPr lang="en-US" altLang="zh-TW" sz="105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週三下午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(4)</a:t>
                      </a:r>
                    </a:p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週五放學後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(2)</a:t>
                      </a:r>
                      <a:endParaRPr lang="zh-TW" altLang="en-US" sz="1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部定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校訂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社團</a:t>
                      </a:r>
                      <a:endParaRPr lang="en-US" altLang="zh-TW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週三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=26+6+4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=36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週五</a:t>
                      </a:r>
                      <a:endParaRPr lang="en-US" altLang="zh-TW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=26+6+2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=34</a:t>
                      </a:r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zh-TW" altLang="en-US" sz="1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470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領域節數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67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156848"/>
      </p:ext>
    </p:extLst>
  </p:cSld>
  <p:clrMapOvr>
    <a:masterClrMapping/>
  </p:clrMapOvr>
  <p:transition spd="med" advClick="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群組 73"/>
          <p:cNvGrpSpPr>
            <a:grpSpLocks/>
          </p:cNvGrpSpPr>
          <p:nvPr/>
        </p:nvGrpSpPr>
        <p:grpSpPr bwMode="auto">
          <a:xfrm>
            <a:off x="1049216" y="1465264"/>
            <a:ext cx="7527681" cy="5132387"/>
            <a:chOff x="1136576" y="1465199"/>
            <a:chExt cx="8155172" cy="5132153"/>
          </a:xfrm>
        </p:grpSpPr>
        <p:sp>
          <p:nvSpPr>
            <p:cNvPr id="41" name="手繪多邊形 40"/>
            <p:cNvSpPr/>
            <p:nvPr/>
          </p:nvSpPr>
          <p:spPr bwMode="auto">
            <a:xfrm>
              <a:off x="1136576" y="1465199"/>
              <a:ext cx="8155172" cy="5132153"/>
            </a:xfrm>
            <a:custGeom>
              <a:avLst/>
              <a:gdLst>
                <a:gd name="connsiteX0" fmla="*/ 0 w 8155172"/>
                <a:gd name="connsiteY0" fmla="*/ 0 h 5348177"/>
                <a:gd name="connsiteX1" fmla="*/ 8144540 w 8155172"/>
                <a:gd name="connsiteY1" fmla="*/ 0 h 5348177"/>
                <a:gd name="connsiteX2" fmla="*/ 8155172 w 8155172"/>
                <a:gd name="connsiteY2" fmla="*/ 5348177 h 5348177"/>
                <a:gd name="connsiteX3" fmla="*/ 2573079 w 8155172"/>
                <a:gd name="connsiteY3" fmla="*/ 5348177 h 5348177"/>
                <a:gd name="connsiteX4" fmla="*/ 2583712 w 8155172"/>
                <a:gd name="connsiteY4" fmla="*/ 1073889 h 5348177"/>
                <a:gd name="connsiteX5" fmla="*/ 0 w 8155172"/>
                <a:gd name="connsiteY5" fmla="*/ 1073889 h 5348177"/>
                <a:gd name="connsiteX6" fmla="*/ 0 w 8155172"/>
                <a:gd name="connsiteY6" fmla="*/ 0 h 5348177"/>
                <a:gd name="connsiteX0" fmla="*/ 0 w 8155172"/>
                <a:gd name="connsiteY0" fmla="*/ 0 h 5348177"/>
                <a:gd name="connsiteX1" fmla="*/ 8144540 w 8155172"/>
                <a:gd name="connsiteY1" fmla="*/ 0 h 5348177"/>
                <a:gd name="connsiteX2" fmla="*/ 8155172 w 8155172"/>
                <a:gd name="connsiteY2" fmla="*/ 5348177 h 5348177"/>
                <a:gd name="connsiteX3" fmla="*/ 2573079 w 8155172"/>
                <a:gd name="connsiteY3" fmla="*/ 5348177 h 5348177"/>
                <a:gd name="connsiteX4" fmla="*/ 2592288 w 8155172"/>
                <a:gd name="connsiteY4" fmla="*/ 995916 h 5348177"/>
                <a:gd name="connsiteX5" fmla="*/ 0 w 8155172"/>
                <a:gd name="connsiteY5" fmla="*/ 1073889 h 5348177"/>
                <a:gd name="connsiteX6" fmla="*/ 0 w 8155172"/>
                <a:gd name="connsiteY6" fmla="*/ 0 h 5348177"/>
                <a:gd name="connsiteX0" fmla="*/ 0 w 8155172"/>
                <a:gd name="connsiteY0" fmla="*/ 0 h 5348177"/>
                <a:gd name="connsiteX1" fmla="*/ 8144540 w 8155172"/>
                <a:gd name="connsiteY1" fmla="*/ 0 h 5348177"/>
                <a:gd name="connsiteX2" fmla="*/ 8155172 w 8155172"/>
                <a:gd name="connsiteY2" fmla="*/ 5348177 h 5348177"/>
                <a:gd name="connsiteX3" fmla="*/ 2573079 w 8155172"/>
                <a:gd name="connsiteY3" fmla="*/ 5348177 h 5348177"/>
                <a:gd name="connsiteX4" fmla="*/ 2592288 w 8155172"/>
                <a:gd name="connsiteY4" fmla="*/ 995916 h 5348177"/>
                <a:gd name="connsiteX5" fmla="*/ 0 w 8155172"/>
                <a:gd name="connsiteY5" fmla="*/ 995916 h 5348177"/>
                <a:gd name="connsiteX6" fmla="*/ 0 w 8155172"/>
                <a:gd name="connsiteY6" fmla="*/ 0 h 5348177"/>
                <a:gd name="connsiteX0" fmla="*/ 0 w 8155172"/>
                <a:gd name="connsiteY0" fmla="*/ 0 h 5348177"/>
                <a:gd name="connsiteX1" fmla="*/ 8144540 w 8155172"/>
                <a:gd name="connsiteY1" fmla="*/ 0 h 5348177"/>
                <a:gd name="connsiteX2" fmla="*/ 8155172 w 8155172"/>
                <a:gd name="connsiteY2" fmla="*/ 5348177 h 5348177"/>
                <a:gd name="connsiteX3" fmla="*/ 2573079 w 8155172"/>
                <a:gd name="connsiteY3" fmla="*/ 5348177 h 5348177"/>
                <a:gd name="connsiteX4" fmla="*/ 2592288 w 8155172"/>
                <a:gd name="connsiteY4" fmla="*/ 995916 h 5348177"/>
                <a:gd name="connsiteX5" fmla="*/ 0 w 8155172"/>
                <a:gd name="connsiteY5" fmla="*/ 995916 h 5348177"/>
                <a:gd name="connsiteX6" fmla="*/ 0 w 8155172"/>
                <a:gd name="connsiteY6" fmla="*/ 0 h 534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5172" h="5348177">
                  <a:moveTo>
                    <a:pt x="0" y="0"/>
                  </a:moveTo>
                  <a:lnTo>
                    <a:pt x="8144540" y="0"/>
                  </a:lnTo>
                  <a:lnTo>
                    <a:pt x="8155172" y="5348177"/>
                  </a:lnTo>
                  <a:lnTo>
                    <a:pt x="2573079" y="5348177"/>
                  </a:lnTo>
                  <a:cubicBezTo>
                    <a:pt x="2576623" y="3923414"/>
                    <a:pt x="2588744" y="2420679"/>
                    <a:pt x="2592288" y="995916"/>
                  </a:cubicBezTo>
                  <a:lnTo>
                    <a:pt x="0" y="995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TW" altLang="en-US" dirty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280592" y="1656184"/>
              <a:ext cx="2376264" cy="954064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專門課程分科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1280592" y="3645024"/>
              <a:ext cx="2376264" cy="52322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藝術與文化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280592" y="4705980"/>
              <a:ext cx="2376264" cy="52322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藝術與生活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280592" y="2617748"/>
              <a:ext cx="2376264" cy="954064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專門課程分組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280592" y="5733256"/>
              <a:ext cx="2376264" cy="52322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專題學習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</p:grpSp>
      <p:sp>
        <p:nvSpPr>
          <p:cNvPr id="69" name="手繪多邊形 68"/>
          <p:cNvSpPr/>
          <p:nvPr/>
        </p:nvSpPr>
        <p:spPr bwMode="auto">
          <a:xfrm>
            <a:off x="1116320" y="1540100"/>
            <a:ext cx="7540869" cy="5141912"/>
          </a:xfrm>
          <a:custGeom>
            <a:avLst/>
            <a:gdLst>
              <a:gd name="connsiteX0" fmla="*/ 0 w 8155172"/>
              <a:gd name="connsiteY0" fmla="*/ 0 h 5348177"/>
              <a:gd name="connsiteX1" fmla="*/ 8144540 w 8155172"/>
              <a:gd name="connsiteY1" fmla="*/ 0 h 5348177"/>
              <a:gd name="connsiteX2" fmla="*/ 8155172 w 8155172"/>
              <a:gd name="connsiteY2" fmla="*/ 5348177 h 5348177"/>
              <a:gd name="connsiteX3" fmla="*/ 2573079 w 8155172"/>
              <a:gd name="connsiteY3" fmla="*/ 5348177 h 5348177"/>
              <a:gd name="connsiteX4" fmla="*/ 2583712 w 8155172"/>
              <a:gd name="connsiteY4" fmla="*/ 1073889 h 5348177"/>
              <a:gd name="connsiteX5" fmla="*/ 0 w 8155172"/>
              <a:gd name="connsiteY5" fmla="*/ 1073889 h 5348177"/>
              <a:gd name="connsiteX6" fmla="*/ 0 w 8155172"/>
              <a:gd name="connsiteY6" fmla="*/ 0 h 5348177"/>
              <a:gd name="connsiteX0" fmla="*/ 0 w 8155172"/>
              <a:gd name="connsiteY0" fmla="*/ 0 h 5348177"/>
              <a:gd name="connsiteX1" fmla="*/ 8144540 w 8155172"/>
              <a:gd name="connsiteY1" fmla="*/ 0 h 5348177"/>
              <a:gd name="connsiteX2" fmla="*/ 8155172 w 8155172"/>
              <a:gd name="connsiteY2" fmla="*/ 5348177 h 5348177"/>
              <a:gd name="connsiteX3" fmla="*/ 2573079 w 8155172"/>
              <a:gd name="connsiteY3" fmla="*/ 5348177 h 5348177"/>
              <a:gd name="connsiteX4" fmla="*/ 2592288 w 8155172"/>
              <a:gd name="connsiteY4" fmla="*/ 2412328 h 5348177"/>
              <a:gd name="connsiteX5" fmla="*/ 0 w 8155172"/>
              <a:gd name="connsiteY5" fmla="*/ 1073889 h 5348177"/>
              <a:gd name="connsiteX6" fmla="*/ 0 w 8155172"/>
              <a:gd name="connsiteY6" fmla="*/ 0 h 5348177"/>
              <a:gd name="connsiteX0" fmla="*/ 0 w 8155172"/>
              <a:gd name="connsiteY0" fmla="*/ 0 h 5348177"/>
              <a:gd name="connsiteX1" fmla="*/ 8144540 w 8155172"/>
              <a:gd name="connsiteY1" fmla="*/ 0 h 5348177"/>
              <a:gd name="connsiteX2" fmla="*/ 8155172 w 8155172"/>
              <a:gd name="connsiteY2" fmla="*/ 5348177 h 5348177"/>
              <a:gd name="connsiteX3" fmla="*/ 2573079 w 8155172"/>
              <a:gd name="connsiteY3" fmla="*/ 5348177 h 5348177"/>
              <a:gd name="connsiteX4" fmla="*/ 2592288 w 8155172"/>
              <a:gd name="connsiteY4" fmla="*/ 2412328 h 5348177"/>
              <a:gd name="connsiteX5" fmla="*/ 0 w 8155172"/>
              <a:gd name="connsiteY5" fmla="*/ 2412328 h 5348177"/>
              <a:gd name="connsiteX6" fmla="*/ 0 w 8155172"/>
              <a:gd name="connsiteY6" fmla="*/ 0 h 5348177"/>
              <a:gd name="connsiteX0" fmla="*/ 0 w 8155172"/>
              <a:gd name="connsiteY0" fmla="*/ 0 h 5348177"/>
              <a:gd name="connsiteX1" fmla="*/ 2592288 w 8155172"/>
              <a:gd name="connsiteY1" fmla="*/ 1136665 h 5348177"/>
              <a:gd name="connsiteX2" fmla="*/ 8144540 w 8155172"/>
              <a:gd name="connsiteY2" fmla="*/ 0 h 5348177"/>
              <a:gd name="connsiteX3" fmla="*/ 8155172 w 8155172"/>
              <a:gd name="connsiteY3" fmla="*/ 5348177 h 5348177"/>
              <a:gd name="connsiteX4" fmla="*/ 2573079 w 8155172"/>
              <a:gd name="connsiteY4" fmla="*/ 5348177 h 5348177"/>
              <a:gd name="connsiteX5" fmla="*/ 2592288 w 8155172"/>
              <a:gd name="connsiteY5" fmla="*/ 2412328 h 5348177"/>
              <a:gd name="connsiteX6" fmla="*/ 0 w 8155172"/>
              <a:gd name="connsiteY6" fmla="*/ 2412328 h 5348177"/>
              <a:gd name="connsiteX7" fmla="*/ 0 w 8155172"/>
              <a:gd name="connsiteY7" fmla="*/ 0 h 5348177"/>
              <a:gd name="connsiteX0" fmla="*/ 0 w 8155172"/>
              <a:gd name="connsiteY0" fmla="*/ 1136665 h 5348177"/>
              <a:gd name="connsiteX1" fmla="*/ 2592288 w 8155172"/>
              <a:gd name="connsiteY1" fmla="*/ 1136665 h 5348177"/>
              <a:gd name="connsiteX2" fmla="*/ 8144540 w 8155172"/>
              <a:gd name="connsiteY2" fmla="*/ 0 h 5348177"/>
              <a:gd name="connsiteX3" fmla="*/ 8155172 w 8155172"/>
              <a:gd name="connsiteY3" fmla="*/ 5348177 h 5348177"/>
              <a:gd name="connsiteX4" fmla="*/ 2573079 w 8155172"/>
              <a:gd name="connsiteY4" fmla="*/ 5348177 h 5348177"/>
              <a:gd name="connsiteX5" fmla="*/ 2592288 w 8155172"/>
              <a:gd name="connsiteY5" fmla="*/ 2412328 h 5348177"/>
              <a:gd name="connsiteX6" fmla="*/ 0 w 8155172"/>
              <a:gd name="connsiteY6" fmla="*/ 2412328 h 5348177"/>
              <a:gd name="connsiteX7" fmla="*/ 0 w 8155172"/>
              <a:gd name="connsiteY7" fmla="*/ 1136665 h 5348177"/>
              <a:gd name="connsiteX0" fmla="*/ 0 w 8155172"/>
              <a:gd name="connsiteY0" fmla="*/ 1136665 h 5348177"/>
              <a:gd name="connsiteX1" fmla="*/ 2592288 w 8155172"/>
              <a:gd name="connsiteY1" fmla="*/ 1136665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412328 h 5348177"/>
              <a:gd name="connsiteX7" fmla="*/ 0 w 8155172"/>
              <a:gd name="connsiteY7" fmla="*/ 2412328 h 5348177"/>
              <a:gd name="connsiteX8" fmla="*/ 0 w 8155172"/>
              <a:gd name="connsiteY8" fmla="*/ 1136665 h 5348177"/>
              <a:gd name="connsiteX0" fmla="*/ 0 w 8155172"/>
              <a:gd name="connsiteY0" fmla="*/ 1136665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412328 h 5348177"/>
              <a:gd name="connsiteX7" fmla="*/ 0 w 8155172"/>
              <a:gd name="connsiteY7" fmla="*/ 2412328 h 5348177"/>
              <a:gd name="connsiteX8" fmla="*/ 0 w 8155172"/>
              <a:gd name="connsiteY8" fmla="*/ 1136665 h 5348177"/>
              <a:gd name="connsiteX0" fmla="*/ 0 w 8155172"/>
              <a:gd name="connsiteY0" fmla="*/ 1061626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412328 h 5348177"/>
              <a:gd name="connsiteX7" fmla="*/ 0 w 8155172"/>
              <a:gd name="connsiteY7" fmla="*/ 2412328 h 5348177"/>
              <a:gd name="connsiteX8" fmla="*/ 0 w 8155172"/>
              <a:gd name="connsiteY8" fmla="*/ 1061626 h 5348177"/>
              <a:gd name="connsiteX0" fmla="*/ 0 w 8155172"/>
              <a:gd name="connsiteY0" fmla="*/ 1061626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412328 h 5348177"/>
              <a:gd name="connsiteX7" fmla="*/ 0 w 8155172"/>
              <a:gd name="connsiteY7" fmla="*/ 2037133 h 5348177"/>
              <a:gd name="connsiteX8" fmla="*/ 0 w 8155172"/>
              <a:gd name="connsiteY8" fmla="*/ 1061626 h 5348177"/>
              <a:gd name="connsiteX0" fmla="*/ 0 w 8155172"/>
              <a:gd name="connsiteY0" fmla="*/ 1061626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037133 h 5348177"/>
              <a:gd name="connsiteX7" fmla="*/ 0 w 8155172"/>
              <a:gd name="connsiteY7" fmla="*/ 2037133 h 5348177"/>
              <a:gd name="connsiteX8" fmla="*/ 0 w 8155172"/>
              <a:gd name="connsiteY8" fmla="*/ 1061626 h 5348177"/>
              <a:gd name="connsiteX0" fmla="*/ 0 w 8155172"/>
              <a:gd name="connsiteY0" fmla="*/ 1061626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84819 w 8155172"/>
              <a:gd name="connsiteY6" fmla="*/ 2064833 h 5348177"/>
              <a:gd name="connsiteX7" fmla="*/ 0 w 8155172"/>
              <a:gd name="connsiteY7" fmla="*/ 2037133 h 5348177"/>
              <a:gd name="connsiteX8" fmla="*/ 0 w 8155172"/>
              <a:gd name="connsiteY8" fmla="*/ 1061626 h 5348177"/>
              <a:gd name="connsiteX0" fmla="*/ 9525 w 8164697"/>
              <a:gd name="connsiteY0" fmla="*/ 1061626 h 5348177"/>
              <a:gd name="connsiteX1" fmla="*/ 2601813 w 8164697"/>
              <a:gd name="connsiteY1" fmla="*/ 1061626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4344 w 8164697"/>
              <a:gd name="connsiteY6" fmla="*/ 2064833 h 5348177"/>
              <a:gd name="connsiteX7" fmla="*/ 0 w 8164697"/>
              <a:gd name="connsiteY7" fmla="*/ 2064833 h 5348177"/>
              <a:gd name="connsiteX8" fmla="*/ 9525 w 8164697"/>
              <a:gd name="connsiteY8" fmla="*/ 1061626 h 5348177"/>
              <a:gd name="connsiteX0" fmla="*/ 9525 w 8164697"/>
              <a:gd name="connsiteY0" fmla="*/ 1061626 h 5348177"/>
              <a:gd name="connsiteX1" fmla="*/ 2601813 w 8164697"/>
              <a:gd name="connsiteY1" fmla="*/ 1061626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2064833 h 5348177"/>
              <a:gd name="connsiteX8" fmla="*/ 9525 w 8164697"/>
              <a:gd name="connsiteY8" fmla="*/ 1061626 h 5348177"/>
              <a:gd name="connsiteX0" fmla="*/ 9525 w 8164697"/>
              <a:gd name="connsiteY0" fmla="*/ 1061626 h 5348177"/>
              <a:gd name="connsiteX1" fmla="*/ 2601813 w 8164697"/>
              <a:gd name="connsiteY1" fmla="*/ 1061626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9525 w 8164697"/>
              <a:gd name="connsiteY8" fmla="*/ 1061626 h 5348177"/>
              <a:gd name="connsiteX0" fmla="*/ 9525 w 8164697"/>
              <a:gd name="connsiteY0" fmla="*/ 1061626 h 5348177"/>
              <a:gd name="connsiteX1" fmla="*/ 2520280 w 8164697"/>
              <a:gd name="connsiteY1" fmla="*/ 2176130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9525 w 8164697"/>
              <a:gd name="connsiteY8" fmla="*/ 1061626 h 5348177"/>
              <a:gd name="connsiteX0" fmla="*/ 0 w 8164697"/>
              <a:gd name="connsiteY0" fmla="*/ 2176130 h 5348177"/>
              <a:gd name="connsiteX1" fmla="*/ 2520280 w 8164697"/>
              <a:gd name="connsiteY1" fmla="*/ 2176130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76130 h 5348177"/>
              <a:gd name="connsiteX0" fmla="*/ 0 w 8164697"/>
              <a:gd name="connsiteY0" fmla="*/ 2176130 h 5348177"/>
              <a:gd name="connsiteX1" fmla="*/ 2592288 w 8164697"/>
              <a:gd name="connsiteY1" fmla="*/ 2176130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76130 h 5348177"/>
              <a:gd name="connsiteX0" fmla="*/ 0 w 8164697"/>
              <a:gd name="connsiteY0" fmla="*/ 2176130 h 5348177"/>
              <a:gd name="connsiteX1" fmla="*/ 2598662 w 8164697"/>
              <a:gd name="connsiteY1" fmla="*/ 2159524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76130 h 5348177"/>
              <a:gd name="connsiteX0" fmla="*/ 0 w 8164697"/>
              <a:gd name="connsiteY0" fmla="*/ 2158151 h 5348177"/>
              <a:gd name="connsiteX1" fmla="*/ 2598662 w 8164697"/>
              <a:gd name="connsiteY1" fmla="*/ 2159524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58151 h 5348177"/>
              <a:gd name="connsiteX0" fmla="*/ 0 w 8164697"/>
              <a:gd name="connsiteY0" fmla="*/ 2158151 h 5348177"/>
              <a:gd name="connsiteX1" fmla="*/ 2598662 w 8164697"/>
              <a:gd name="connsiteY1" fmla="*/ 2150535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58151 h 5348177"/>
              <a:gd name="connsiteX0" fmla="*/ 0 w 8164697"/>
              <a:gd name="connsiteY0" fmla="*/ 2158151 h 5647355"/>
              <a:gd name="connsiteX1" fmla="*/ 2598662 w 8164697"/>
              <a:gd name="connsiteY1" fmla="*/ 2150535 h 5647355"/>
              <a:gd name="connsiteX2" fmla="*/ 2601813 w 8164697"/>
              <a:gd name="connsiteY2" fmla="*/ 11081 h 5647355"/>
              <a:gd name="connsiteX3" fmla="*/ 8154065 w 8164697"/>
              <a:gd name="connsiteY3" fmla="*/ 0 h 5647355"/>
              <a:gd name="connsiteX4" fmla="*/ 8164697 w 8164697"/>
              <a:gd name="connsiteY4" fmla="*/ 5348177 h 5647355"/>
              <a:gd name="connsiteX5" fmla="*/ 2582604 w 8164697"/>
              <a:gd name="connsiteY5" fmla="*/ 5348177 h 5647355"/>
              <a:gd name="connsiteX6" fmla="*/ 2592288 w 8164697"/>
              <a:gd name="connsiteY6" fmla="*/ 4222592 h 5647355"/>
              <a:gd name="connsiteX7" fmla="*/ 0 w 8164697"/>
              <a:gd name="connsiteY7" fmla="*/ 3151637 h 5647355"/>
              <a:gd name="connsiteX8" fmla="*/ 0 w 8164697"/>
              <a:gd name="connsiteY8" fmla="*/ 2158151 h 5647355"/>
              <a:gd name="connsiteX0" fmla="*/ 0 w 8164697"/>
              <a:gd name="connsiteY0" fmla="*/ 2158151 h 5647355"/>
              <a:gd name="connsiteX1" fmla="*/ 2598662 w 8164697"/>
              <a:gd name="connsiteY1" fmla="*/ 2150535 h 5647355"/>
              <a:gd name="connsiteX2" fmla="*/ 2601813 w 8164697"/>
              <a:gd name="connsiteY2" fmla="*/ 11081 h 5647355"/>
              <a:gd name="connsiteX3" fmla="*/ 8154065 w 8164697"/>
              <a:gd name="connsiteY3" fmla="*/ 0 h 5647355"/>
              <a:gd name="connsiteX4" fmla="*/ 8164697 w 8164697"/>
              <a:gd name="connsiteY4" fmla="*/ 5348177 h 5647355"/>
              <a:gd name="connsiteX5" fmla="*/ 2582604 w 8164697"/>
              <a:gd name="connsiteY5" fmla="*/ 5348177 h 5647355"/>
              <a:gd name="connsiteX6" fmla="*/ 2592288 w 8164697"/>
              <a:gd name="connsiteY6" fmla="*/ 4222592 h 5647355"/>
              <a:gd name="connsiteX7" fmla="*/ 0 w 8164697"/>
              <a:gd name="connsiteY7" fmla="*/ 4222592 h 5647355"/>
              <a:gd name="connsiteX8" fmla="*/ 0 w 8164697"/>
              <a:gd name="connsiteY8" fmla="*/ 2158151 h 5647355"/>
              <a:gd name="connsiteX0" fmla="*/ 0 w 8171213"/>
              <a:gd name="connsiteY0" fmla="*/ 3190195 h 5647355"/>
              <a:gd name="connsiteX1" fmla="*/ 2605178 w 8171213"/>
              <a:gd name="connsiteY1" fmla="*/ 2150535 h 5647355"/>
              <a:gd name="connsiteX2" fmla="*/ 2608329 w 8171213"/>
              <a:gd name="connsiteY2" fmla="*/ 11081 h 5647355"/>
              <a:gd name="connsiteX3" fmla="*/ 8160581 w 8171213"/>
              <a:gd name="connsiteY3" fmla="*/ 0 h 5647355"/>
              <a:gd name="connsiteX4" fmla="*/ 8171213 w 8171213"/>
              <a:gd name="connsiteY4" fmla="*/ 5348177 h 5647355"/>
              <a:gd name="connsiteX5" fmla="*/ 2589120 w 8171213"/>
              <a:gd name="connsiteY5" fmla="*/ 5348177 h 5647355"/>
              <a:gd name="connsiteX6" fmla="*/ 2598804 w 8171213"/>
              <a:gd name="connsiteY6" fmla="*/ 4222592 h 5647355"/>
              <a:gd name="connsiteX7" fmla="*/ 6516 w 8171213"/>
              <a:gd name="connsiteY7" fmla="*/ 4222592 h 5647355"/>
              <a:gd name="connsiteX8" fmla="*/ 0 w 8171213"/>
              <a:gd name="connsiteY8" fmla="*/ 3190195 h 5647355"/>
              <a:gd name="connsiteX0" fmla="*/ 0 w 8171213"/>
              <a:gd name="connsiteY0" fmla="*/ 3190195 h 5647355"/>
              <a:gd name="connsiteX1" fmla="*/ 2594299 w 8171213"/>
              <a:gd name="connsiteY1" fmla="*/ 3212671 h 5647355"/>
              <a:gd name="connsiteX2" fmla="*/ 2608329 w 8171213"/>
              <a:gd name="connsiteY2" fmla="*/ 11081 h 5647355"/>
              <a:gd name="connsiteX3" fmla="*/ 8160581 w 8171213"/>
              <a:gd name="connsiteY3" fmla="*/ 0 h 5647355"/>
              <a:gd name="connsiteX4" fmla="*/ 8171213 w 8171213"/>
              <a:gd name="connsiteY4" fmla="*/ 5348177 h 5647355"/>
              <a:gd name="connsiteX5" fmla="*/ 2589120 w 8171213"/>
              <a:gd name="connsiteY5" fmla="*/ 5348177 h 5647355"/>
              <a:gd name="connsiteX6" fmla="*/ 2598804 w 8171213"/>
              <a:gd name="connsiteY6" fmla="*/ 4222592 h 5647355"/>
              <a:gd name="connsiteX7" fmla="*/ 6516 w 8171213"/>
              <a:gd name="connsiteY7" fmla="*/ 4222592 h 5647355"/>
              <a:gd name="connsiteX8" fmla="*/ 0 w 8171213"/>
              <a:gd name="connsiteY8" fmla="*/ 3190195 h 5647355"/>
              <a:gd name="connsiteX0" fmla="*/ 0 w 8169102"/>
              <a:gd name="connsiteY0" fmla="*/ 3216642 h 5647355"/>
              <a:gd name="connsiteX1" fmla="*/ 2592188 w 8169102"/>
              <a:gd name="connsiteY1" fmla="*/ 3212671 h 5647355"/>
              <a:gd name="connsiteX2" fmla="*/ 2606218 w 8169102"/>
              <a:gd name="connsiteY2" fmla="*/ 11081 h 5647355"/>
              <a:gd name="connsiteX3" fmla="*/ 8158470 w 8169102"/>
              <a:gd name="connsiteY3" fmla="*/ 0 h 5647355"/>
              <a:gd name="connsiteX4" fmla="*/ 8169102 w 8169102"/>
              <a:gd name="connsiteY4" fmla="*/ 5348177 h 5647355"/>
              <a:gd name="connsiteX5" fmla="*/ 2587009 w 8169102"/>
              <a:gd name="connsiteY5" fmla="*/ 5348177 h 5647355"/>
              <a:gd name="connsiteX6" fmla="*/ 2596693 w 8169102"/>
              <a:gd name="connsiteY6" fmla="*/ 4222592 h 5647355"/>
              <a:gd name="connsiteX7" fmla="*/ 4405 w 8169102"/>
              <a:gd name="connsiteY7" fmla="*/ 4222592 h 5647355"/>
              <a:gd name="connsiteX8" fmla="*/ 0 w 8169102"/>
              <a:gd name="connsiteY8" fmla="*/ 3216642 h 5647355"/>
              <a:gd name="connsiteX0" fmla="*/ 3579 w 8172681"/>
              <a:gd name="connsiteY0" fmla="*/ 3216642 h 5647355"/>
              <a:gd name="connsiteX1" fmla="*/ 2595767 w 8172681"/>
              <a:gd name="connsiteY1" fmla="*/ 3212671 h 5647355"/>
              <a:gd name="connsiteX2" fmla="*/ 2609797 w 8172681"/>
              <a:gd name="connsiteY2" fmla="*/ 11081 h 5647355"/>
              <a:gd name="connsiteX3" fmla="*/ 8162049 w 8172681"/>
              <a:gd name="connsiteY3" fmla="*/ 0 h 5647355"/>
              <a:gd name="connsiteX4" fmla="*/ 8172681 w 8172681"/>
              <a:gd name="connsiteY4" fmla="*/ 5348177 h 5647355"/>
              <a:gd name="connsiteX5" fmla="*/ 2590588 w 8172681"/>
              <a:gd name="connsiteY5" fmla="*/ 5348177 h 5647355"/>
              <a:gd name="connsiteX6" fmla="*/ 2600272 w 8172681"/>
              <a:gd name="connsiteY6" fmla="*/ 4222592 h 5647355"/>
              <a:gd name="connsiteX7" fmla="*/ 1468 w 8172681"/>
              <a:gd name="connsiteY7" fmla="*/ 5296173 h 5647355"/>
              <a:gd name="connsiteX8" fmla="*/ 3579 w 8172681"/>
              <a:gd name="connsiteY8" fmla="*/ 3216642 h 5647355"/>
              <a:gd name="connsiteX0" fmla="*/ 3580 w 8172681"/>
              <a:gd name="connsiteY0" fmla="*/ 4296653 h 5647355"/>
              <a:gd name="connsiteX1" fmla="*/ 2595767 w 8172681"/>
              <a:gd name="connsiteY1" fmla="*/ 3212671 h 5647355"/>
              <a:gd name="connsiteX2" fmla="*/ 2609797 w 8172681"/>
              <a:gd name="connsiteY2" fmla="*/ 11081 h 5647355"/>
              <a:gd name="connsiteX3" fmla="*/ 8162049 w 8172681"/>
              <a:gd name="connsiteY3" fmla="*/ 0 h 5647355"/>
              <a:gd name="connsiteX4" fmla="*/ 8172681 w 8172681"/>
              <a:gd name="connsiteY4" fmla="*/ 5348177 h 5647355"/>
              <a:gd name="connsiteX5" fmla="*/ 2590588 w 8172681"/>
              <a:gd name="connsiteY5" fmla="*/ 5348177 h 5647355"/>
              <a:gd name="connsiteX6" fmla="*/ 2600272 w 8172681"/>
              <a:gd name="connsiteY6" fmla="*/ 4222592 h 5647355"/>
              <a:gd name="connsiteX7" fmla="*/ 1468 w 8172681"/>
              <a:gd name="connsiteY7" fmla="*/ 5296173 h 5647355"/>
              <a:gd name="connsiteX8" fmla="*/ 3580 w 8172681"/>
              <a:gd name="connsiteY8" fmla="*/ 4296653 h 5647355"/>
              <a:gd name="connsiteX0" fmla="*/ 3580 w 8172681"/>
              <a:gd name="connsiteY0" fmla="*/ 4296653 h 5471427"/>
              <a:gd name="connsiteX1" fmla="*/ 2595767 w 8172681"/>
              <a:gd name="connsiteY1" fmla="*/ 3212671 h 5471427"/>
              <a:gd name="connsiteX2" fmla="*/ 2609797 w 8172681"/>
              <a:gd name="connsiteY2" fmla="*/ 11081 h 5471427"/>
              <a:gd name="connsiteX3" fmla="*/ 8162049 w 8172681"/>
              <a:gd name="connsiteY3" fmla="*/ 0 h 5471427"/>
              <a:gd name="connsiteX4" fmla="*/ 8172681 w 8172681"/>
              <a:gd name="connsiteY4" fmla="*/ 5348177 h 5471427"/>
              <a:gd name="connsiteX5" fmla="*/ 2590588 w 8172681"/>
              <a:gd name="connsiteY5" fmla="*/ 5348177 h 5471427"/>
              <a:gd name="connsiteX6" fmla="*/ 1468 w 8172681"/>
              <a:gd name="connsiteY6" fmla="*/ 5296173 h 5471427"/>
              <a:gd name="connsiteX7" fmla="*/ 3580 w 8172681"/>
              <a:gd name="connsiteY7" fmla="*/ 4296653 h 5471427"/>
              <a:gd name="connsiteX0" fmla="*/ 3580 w 8172681"/>
              <a:gd name="connsiteY0" fmla="*/ 4296653 h 5471427"/>
              <a:gd name="connsiteX1" fmla="*/ 2602141 w 8172681"/>
              <a:gd name="connsiteY1" fmla="*/ 4290891 h 5471427"/>
              <a:gd name="connsiteX2" fmla="*/ 2609797 w 8172681"/>
              <a:gd name="connsiteY2" fmla="*/ 11081 h 5471427"/>
              <a:gd name="connsiteX3" fmla="*/ 8162049 w 8172681"/>
              <a:gd name="connsiteY3" fmla="*/ 0 h 5471427"/>
              <a:gd name="connsiteX4" fmla="*/ 8172681 w 8172681"/>
              <a:gd name="connsiteY4" fmla="*/ 5348177 h 5471427"/>
              <a:gd name="connsiteX5" fmla="*/ 2590588 w 8172681"/>
              <a:gd name="connsiteY5" fmla="*/ 5348177 h 5471427"/>
              <a:gd name="connsiteX6" fmla="*/ 1468 w 8172681"/>
              <a:gd name="connsiteY6" fmla="*/ 5296173 h 5471427"/>
              <a:gd name="connsiteX7" fmla="*/ 3580 w 8172681"/>
              <a:gd name="connsiteY7" fmla="*/ 4296653 h 5471427"/>
              <a:gd name="connsiteX0" fmla="*/ 3580 w 8172681"/>
              <a:gd name="connsiteY0" fmla="*/ 4296653 h 5761593"/>
              <a:gd name="connsiteX1" fmla="*/ 2602141 w 8172681"/>
              <a:gd name="connsiteY1" fmla="*/ 4290891 h 5761593"/>
              <a:gd name="connsiteX2" fmla="*/ 2609797 w 8172681"/>
              <a:gd name="connsiteY2" fmla="*/ 11081 h 5761593"/>
              <a:gd name="connsiteX3" fmla="*/ 8162049 w 8172681"/>
              <a:gd name="connsiteY3" fmla="*/ 0 h 5761593"/>
              <a:gd name="connsiteX4" fmla="*/ 8172681 w 8172681"/>
              <a:gd name="connsiteY4" fmla="*/ 5348177 h 5761593"/>
              <a:gd name="connsiteX5" fmla="*/ 2590588 w 8172681"/>
              <a:gd name="connsiteY5" fmla="*/ 5348177 h 5761593"/>
              <a:gd name="connsiteX6" fmla="*/ 1468 w 8172681"/>
              <a:gd name="connsiteY6" fmla="*/ 5296173 h 5761593"/>
              <a:gd name="connsiteX7" fmla="*/ 3580 w 8172681"/>
              <a:gd name="connsiteY7" fmla="*/ 4296653 h 5761593"/>
              <a:gd name="connsiteX0" fmla="*/ 3580 w 8172681"/>
              <a:gd name="connsiteY0" fmla="*/ 4296653 h 5406310"/>
              <a:gd name="connsiteX1" fmla="*/ 2602141 w 8172681"/>
              <a:gd name="connsiteY1" fmla="*/ 4290891 h 5406310"/>
              <a:gd name="connsiteX2" fmla="*/ 2609797 w 8172681"/>
              <a:gd name="connsiteY2" fmla="*/ 11081 h 5406310"/>
              <a:gd name="connsiteX3" fmla="*/ 8162049 w 8172681"/>
              <a:gd name="connsiteY3" fmla="*/ 0 h 5406310"/>
              <a:gd name="connsiteX4" fmla="*/ 8172681 w 8172681"/>
              <a:gd name="connsiteY4" fmla="*/ 5348177 h 5406310"/>
              <a:gd name="connsiteX5" fmla="*/ 2590588 w 8172681"/>
              <a:gd name="connsiteY5" fmla="*/ 5348177 h 5406310"/>
              <a:gd name="connsiteX6" fmla="*/ 1468 w 8172681"/>
              <a:gd name="connsiteY6" fmla="*/ 5296173 h 5406310"/>
              <a:gd name="connsiteX7" fmla="*/ 3580 w 8172681"/>
              <a:gd name="connsiteY7" fmla="*/ 4296653 h 5406310"/>
              <a:gd name="connsiteX0" fmla="*/ 3580 w 8172681"/>
              <a:gd name="connsiteY0" fmla="*/ 4296653 h 5348177"/>
              <a:gd name="connsiteX1" fmla="*/ 2602141 w 8172681"/>
              <a:gd name="connsiteY1" fmla="*/ 4290891 h 5348177"/>
              <a:gd name="connsiteX2" fmla="*/ 2609797 w 8172681"/>
              <a:gd name="connsiteY2" fmla="*/ 11081 h 5348177"/>
              <a:gd name="connsiteX3" fmla="*/ 8162049 w 8172681"/>
              <a:gd name="connsiteY3" fmla="*/ 0 h 5348177"/>
              <a:gd name="connsiteX4" fmla="*/ 8172681 w 8172681"/>
              <a:gd name="connsiteY4" fmla="*/ 5348177 h 5348177"/>
              <a:gd name="connsiteX5" fmla="*/ 1468 w 8172681"/>
              <a:gd name="connsiteY5" fmla="*/ 5296173 h 5348177"/>
              <a:gd name="connsiteX6" fmla="*/ 3580 w 8172681"/>
              <a:gd name="connsiteY6" fmla="*/ 4296653 h 5348177"/>
              <a:gd name="connsiteX0" fmla="*/ 0 w 8169101"/>
              <a:gd name="connsiteY0" fmla="*/ 4296653 h 5359100"/>
              <a:gd name="connsiteX1" fmla="*/ 2598561 w 8169101"/>
              <a:gd name="connsiteY1" fmla="*/ 4290891 h 5359100"/>
              <a:gd name="connsiteX2" fmla="*/ 2606217 w 8169101"/>
              <a:gd name="connsiteY2" fmla="*/ 11081 h 5359100"/>
              <a:gd name="connsiteX3" fmla="*/ 8158469 w 8169101"/>
              <a:gd name="connsiteY3" fmla="*/ 0 h 5359100"/>
              <a:gd name="connsiteX4" fmla="*/ 8169101 w 8169101"/>
              <a:gd name="connsiteY4" fmla="*/ 5348177 h 5359100"/>
              <a:gd name="connsiteX5" fmla="*/ 6515 w 8169101"/>
              <a:gd name="connsiteY5" fmla="*/ 5359100 h 5359100"/>
              <a:gd name="connsiteX6" fmla="*/ 0 w 8169101"/>
              <a:gd name="connsiteY6" fmla="*/ 4296653 h 53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9101" h="5359100">
                <a:moveTo>
                  <a:pt x="0" y="4296653"/>
                </a:moveTo>
                <a:lnTo>
                  <a:pt x="2598561" y="4290891"/>
                </a:lnTo>
                <a:cubicBezTo>
                  <a:pt x="2599611" y="3574743"/>
                  <a:pt x="2605167" y="727229"/>
                  <a:pt x="2606217" y="11081"/>
                </a:cubicBezTo>
                <a:lnTo>
                  <a:pt x="8158469" y="0"/>
                </a:lnTo>
                <a:lnTo>
                  <a:pt x="8169101" y="5348177"/>
                </a:lnTo>
                <a:lnTo>
                  <a:pt x="6515" y="5359100"/>
                </a:lnTo>
                <a:cubicBezTo>
                  <a:pt x="5047" y="5023783"/>
                  <a:pt x="1468" y="4631970"/>
                  <a:pt x="0" y="4296653"/>
                </a:cubicBezTo>
                <a:close/>
              </a:path>
            </a:pathLst>
          </a:custGeom>
          <a:solidFill>
            <a:schemeClr val="accent5">
              <a:lumMod val="1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zh-TW" altLang="en-US" dirty="0">
              <a:latin typeface="Arial" charset="0"/>
              <a:ea typeface="標楷體" pitchFamily="65" charset="-120"/>
            </a:endParaRPr>
          </a:p>
        </p:txBody>
      </p: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82085" y="5733256"/>
            <a:ext cx="2193474" cy="52322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dirty="0">
                <a:solidFill>
                  <a:srgbClr val="FF99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專題學習 </a:t>
            </a:r>
            <a:endParaRPr lang="zh-TW" altLang="en-US" sz="2800" dirty="0">
              <a:solidFill>
                <a:srgbClr val="FF99CC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" charset="0"/>
              <a:ea typeface="標楷體" pitchFamily="65" charset="-120"/>
            </a:endParaRP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1780443" y="590442"/>
            <a:ext cx="6391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中壢國小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校外教學  專題學習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美術班</a:t>
            </a:r>
          </a:p>
        </p:txBody>
      </p:sp>
      <p:grpSp>
        <p:nvGrpSpPr>
          <p:cNvPr id="19463" name="群組 25"/>
          <p:cNvGrpSpPr>
            <a:grpSpLocks/>
          </p:cNvGrpSpPr>
          <p:nvPr/>
        </p:nvGrpSpPr>
        <p:grpSpPr bwMode="auto">
          <a:xfrm>
            <a:off x="2179028" y="1158875"/>
            <a:ext cx="4720003" cy="261938"/>
            <a:chOff x="2360613" y="1133370"/>
            <a:chExt cx="5113337" cy="261610"/>
          </a:xfrm>
        </p:grpSpPr>
        <p:grpSp>
          <p:nvGrpSpPr>
            <p:cNvPr id="1947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1947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1947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1947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sp>
        <p:nvSpPr>
          <p:cNvPr id="19465" name="矩形 29"/>
          <p:cNvSpPr>
            <a:spLocks noChangeArrowheads="1"/>
          </p:cNvSpPr>
          <p:nvPr/>
        </p:nvSpPr>
        <p:spPr bwMode="auto">
          <a:xfrm>
            <a:off x="3898292" y="2148701"/>
            <a:ext cx="41880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TW" altLang="en-US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</a:t>
            </a:r>
            <a:r>
              <a:rPr lang="en-US" altLang="zh-TW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107</a:t>
            </a:r>
            <a:r>
              <a:rPr lang="zh-TW" altLang="en-US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學年度</a:t>
            </a:r>
            <a:r>
              <a:rPr lang="en-US" altLang="zh-TW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生活美學、行動藝術</a:t>
            </a:r>
            <a:r>
              <a:rPr lang="en-US" altLang="zh-TW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/>
            </a:r>
            <a:br>
              <a:rPr lang="en-US" altLang="zh-TW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</a:b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</a:t>
            </a:r>
            <a:r>
              <a:rPr lang="en-US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學年度</a:t>
            </a:r>
            <a:r>
              <a:rPr lang="en-US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文化美學、傳統藝術</a:t>
            </a:r>
            <a:endParaRPr lang="en-US" altLang="zh-TW" dirty="0">
              <a:solidFill>
                <a:schemeClr val="bg1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eaLnBrk="0" hangingPunct="0"/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</a:t>
            </a:r>
            <a:r>
              <a:rPr lang="en-US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109</a:t>
            </a: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學年度</a:t>
            </a:r>
            <a:r>
              <a:rPr lang="en-US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視覺傳達、現代</a:t>
            </a:r>
            <a:r>
              <a:rPr lang="zh-TW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藝術</a:t>
            </a:r>
            <a:endParaRPr lang="en-US" altLang="zh-TW" sz="1800" dirty="0">
              <a:solidFill>
                <a:schemeClr val="bg1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19466" name="矩形 16"/>
          <p:cNvSpPr>
            <a:spLocks noChangeArrowheads="1"/>
          </p:cNvSpPr>
          <p:nvPr/>
        </p:nvSpPr>
        <p:spPr bwMode="auto">
          <a:xfrm>
            <a:off x="3702711" y="1495037"/>
            <a:ext cx="5016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</a:rPr>
              <a:t>透過戶外教育進行專題學習課程：</a:t>
            </a:r>
            <a:endParaRPr lang="en-US" altLang="zh-TW" sz="2400" dirty="0">
              <a:solidFill>
                <a:schemeClr val="bg1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pic>
        <p:nvPicPr>
          <p:cNvPr id="19470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4053"/>
          <a:stretch>
            <a:fillRect/>
          </a:stretch>
        </p:blipFill>
        <p:spPr bwMode="auto">
          <a:xfrm>
            <a:off x="3676603" y="5324475"/>
            <a:ext cx="16060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371" y="5359514"/>
            <a:ext cx="1303406" cy="11959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/>
          <a:srcRect l="28850" t="16880" r="13551" b="12561"/>
          <a:stretch/>
        </p:blipFill>
        <p:spPr>
          <a:xfrm>
            <a:off x="5546366" y="5382728"/>
            <a:ext cx="1569179" cy="120140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DF7C42B-B588-4132-ADFD-3099D703C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6" y="1663808"/>
            <a:ext cx="2392137" cy="19733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90E52F6-6A27-4C34-9ED1-93F10EB3AA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0" y="3750873"/>
            <a:ext cx="2392137" cy="184275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0445842-4E5F-47BA-93A2-147B605DA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0830" y="3565206"/>
            <a:ext cx="1973322" cy="12402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43D1CAC-24BC-4AC9-BC7C-76A18DF495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65" y="3198665"/>
            <a:ext cx="1135079" cy="19733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9E8EE14-5A92-4F60-BD76-E6050FCF36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32" y="3198665"/>
            <a:ext cx="2183205" cy="20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4331"/>
      </p:ext>
    </p:extLst>
  </p:cSld>
  <p:clrMapOvr>
    <a:masterClrMapping/>
  </p:clrMapOvr>
  <p:transition spd="med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487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95" y="4202654"/>
            <a:ext cx="2444359" cy="1635142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2" b="16621"/>
          <a:stretch>
            <a:fillRect/>
          </a:stretch>
        </p:blipFill>
        <p:spPr bwMode="auto">
          <a:xfrm>
            <a:off x="3130644" y="4202654"/>
            <a:ext cx="2045474" cy="163514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712" y="4202654"/>
            <a:ext cx="2683508" cy="16351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文字方塊 24"/>
          <p:cNvSpPr txBox="1">
            <a:spLocks noChangeArrowheads="1"/>
          </p:cNvSpPr>
          <p:nvPr/>
        </p:nvSpPr>
        <p:spPr bwMode="auto">
          <a:xfrm>
            <a:off x="736386" y="5837796"/>
            <a:ext cx="1729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范成殷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漫畫創作</a:t>
            </a:r>
          </a:p>
        </p:txBody>
      </p:sp>
      <p:sp>
        <p:nvSpPr>
          <p:cNvPr id="20495" name="文字方塊 26"/>
          <p:cNvSpPr txBox="1">
            <a:spLocks noChangeArrowheads="1"/>
          </p:cNvSpPr>
          <p:nvPr/>
        </p:nvSpPr>
        <p:spPr bwMode="auto">
          <a:xfrm>
            <a:off x="6283543" y="3672353"/>
            <a:ext cx="231237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胡毓正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裝置藝術</a:t>
            </a:r>
          </a:p>
        </p:txBody>
      </p:sp>
      <p:sp>
        <p:nvSpPr>
          <p:cNvPr id="20497" name="文字方塊 28"/>
          <p:cNvSpPr txBox="1">
            <a:spLocks noChangeArrowheads="1"/>
          </p:cNvSpPr>
          <p:nvPr/>
        </p:nvSpPr>
        <p:spPr bwMode="auto">
          <a:xfrm>
            <a:off x="699090" y="3676379"/>
            <a:ext cx="1729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郭榮瑞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創意繪畫</a:t>
            </a:r>
          </a:p>
        </p:txBody>
      </p:sp>
      <p:sp>
        <p:nvSpPr>
          <p:cNvPr id="20498" name="文字方塊 29"/>
          <p:cNvSpPr txBox="1">
            <a:spLocks noChangeArrowheads="1"/>
          </p:cNvSpPr>
          <p:nvPr/>
        </p:nvSpPr>
        <p:spPr bwMode="auto">
          <a:xfrm>
            <a:off x="3748808" y="3673524"/>
            <a:ext cx="17276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謝秀珮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繡藝術</a:t>
            </a:r>
          </a:p>
        </p:txBody>
      </p:sp>
      <p:sp>
        <p:nvSpPr>
          <p:cNvPr id="20499" name="文字方塊 30"/>
          <p:cNvSpPr txBox="1">
            <a:spLocks noChangeArrowheads="1"/>
          </p:cNvSpPr>
          <p:nvPr/>
        </p:nvSpPr>
        <p:spPr bwMode="auto">
          <a:xfrm>
            <a:off x="6213259" y="5830875"/>
            <a:ext cx="23270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傅璧玉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造形藝術</a:t>
            </a:r>
          </a:p>
        </p:txBody>
      </p:sp>
      <p:sp>
        <p:nvSpPr>
          <p:cNvPr id="20500" name="文字方塊 31"/>
          <p:cNvSpPr txBox="1">
            <a:spLocks noChangeArrowheads="1"/>
          </p:cNvSpPr>
          <p:nvPr/>
        </p:nvSpPr>
        <p:spPr bwMode="auto">
          <a:xfrm>
            <a:off x="3225655" y="5830875"/>
            <a:ext cx="192698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林益進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書畫篆刻</a:t>
            </a:r>
          </a:p>
        </p:txBody>
      </p:sp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56611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外聘教授進行「與藝術家有約」課程：</a:t>
            </a:r>
            <a:endParaRPr lang="en-US" altLang="zh-TW" sz="24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  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創意繪畫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、縫紉、裝置</a:t>
            </a:r>
            <a:r>
              <a:rPr lang="zh-TW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藝術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、漫畫、素描、彩繪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】</a:t>
            </a: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3018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與藝術家有約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401" b="30050"/>
          <a:stretch/>
        </p:blipFill>
        <p:spPr>
          <a:xfrm>
            <a:off x="3007868" y="2225682"/>
            <a:ext cx="3209571" cy="14814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20" y="2189334"/>
            <a:ext cx="2023710" cy="151778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3" y="2226239"/>
            <a:ext cx="2190460" cy="14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20308"/>
      </p:ext>
    </p:extLst>
  </p:cSld>
  <p:clrMapOvr>
    <a:masterClrMapping/>
  </p:clrMapOvr>
  <p:transition spd="med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780443" y="590442"/>
            <a:ext cx="61606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中壢國小 </a:t>
            </a:r>
            <a:r>
              <a:rPr lang="zh-TW" altLang="en-US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專門課程 學習評量</a:t>
            </a:r>
            <a:r>
              <a:rPr lang="zh-TW" altLang="en-US" sz="2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美術班</a:t>
            </a:r>
          </a:p>
        </p:txBody>
      </p:sp>
      <p:grpSp>
        <p:nvGrpSpPr>
          <p:cNvPr id="21508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21517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1519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1520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1518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54553423-C5AA-42F5-8EF9-F4BFF087B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51" y="3954780"/>
            <a:ext cx="4355976" cy="16066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BE1FFBC-54E5-4500-A9D1-289E6A22C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493" y="2168089"/>
            <a:ext cx="4355976" cy="16027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F8CF922-2008-465B-A4CB-6F565DDD2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88" y="2183548"/>
            <a:ext cx="3924848" cy="157184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D257E4E-78E6-46F6-8787-EE27FB2DE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31" y="3986457"/>
            <a:ext cx="3924848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95476"/>
      </p:ext>
    </p:extLst>
  </p:cSld>
  <p:clrMapOvr>
    <a:masterClrMapping/>
  </p:clrMapOvr>
  <p:transition spd="med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3555" name="群組 9"/>
          <p:cNvGrpSpPr>
            <a:grpSpLocks/>
          </p:cNvGrpSpPr>
          <p:nvPr/>
        </p:nvGrpSpPr>
        <p:grpSpPr bwMode="auto">
          <a:xfrm>
            <a:off x="2244969" y="1196975"/>
            <a:ext cx="4720004" cy="261938"/>
            <a:chOff x="2360613" y="1133370"/>
            <a:chExt cx="5113337" cy="261610"/>
          </a:xfrm>
        </p:grpSpPr>
        <p:grpSp>
          <p:nvGrpSpPr>
            <p:cNvPr id="23602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3604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3605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3603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grpSp>
        <p:nvGrpSpPr>
          <p:cNvPr id="23556" name="群組 26"/>
          <p:cNvGrpSpPr>
            <a:grpSpLocks/>
          </p:cNvGrpSpPr>
          <p:nvPr/>
        </p:nvGrpSpPr>
        <p:grpSpPr bwMode="auto">
          <a:xfrm>
            <a:off x="4173415" y="3498850"/>
            <a:ext cx="1195754" cy="1225550"/>
            <a:chOff x="4282340" y="3102614"/>
            <a:chExt cx="1296144" cy="1224136"/>
          </a:xfrm>
        </p:grpSpPr>
        <p:sp>
          <p:nvSpPr>
            <p:cNvPr id="26" name="橢圓 25"/>
            <p:cNvSpPr/>
            <p:nvPr/>
          </p:nvSpPr>
          <p:spPr bwMode="auto">
            <a:xfrm>
              <a:off x="4282340" y="3102614"/>
              <a:ext cx="1296144" cy="1224136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endParaRPr lang="zh-TW" altLang="en-US"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3601" name="圖片 17" descr="美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952" y="3285197"/>
              <a:ext cx="792088" cy="86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645020" y="499518"/>
            <a:ext cx="39292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4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</a:t>
            </a:r>
            <a:r>
              <a:rPr lang="zh-TW" altLang="en-US" sz="44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教室與設備</a:t>
            </a:r>
          </a:p>
        </p:txBody>
      </p:sp>
      <p:grpSp>
        <p:nvGrpSpPr>
          <p:cNvPr id="23558" name="群組 37"/>
          <p:cNvGrpSpPr>
            <a:grpSpLocks/>
          </p:cNvGrpSpPr>
          <p:nvPr/>
        </p:nvGrpSpPr>
        <p:grpSpPr bwMode="auto">
          <a:xfrm>
            <a:off x="7007184" y="2247900"/>
            <a:ext cx="1992923" cy="1863725"/>
            <a:chOff x="7185248" y="2492744"/>
            <a:chExt cx="2160240" cy="1864325"/>
          </a:xfrm>
        </p:grpSpPr>
        <p:sp>
          <p:nvSpPr>
            <p:cNvPr id="23595" name="圓角矩形 16"/>
            <p:cNvSpPr>
              <a:spLocks noChangeArrowheads="1"/>
            </p:cNvSpPr>
            <p:nvPr/>
          </p:nvSpPr>
          <p:spPr bwMode="auto">
            <a:xfrm>
              <a:off x="7185248" y="2492744"/>
              <a:ext cx="2157977" cy="1864325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96" name="文字方塊 17"/>
            <p:cNvSpPr txBox="1">
              <a:spLocks noChangeArrowheads="1"/>
            </p:cNvSpPr>
            <p:nvPr/>
          </p:nvSpPr>
          <p:spPr bwMode="auto">
            <a:xfrm>
              <a:off x="7185248" y="3932904"/>
              <a:ext cx="2160240" cy="400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水墨教室</a:t>
              </a:r>
            </a:p>
          </p:txBody>
        </p:sp>
        <p:pic>
          <p:nvPicPr>
            <p:cNvPr id="21519" name="Picture 15" descr="D:\特教組\美術班\美術班照片\EagleFox的照片\2013.11.25-中壢國小-輔導-專門課程-教學設施-水墨教室\2013.11.25-中壢國小-輔導-專門課程-教學設施-水墨教室 (20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57256" y="2564904"/>
              <a:ext cx="2038615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3559" name="群組 38"/>
          <p:cNvGrpSpPr>
            <a:grpSpLocks/>
          </p:cNvGrpSpPr>
          <p:nvPr/>
        </p:nvGrpSpPr>
        <p:grpSpPr bwMode="auto">
          <a:xfrm>
            <a:off x="4896693" y="1575581"/>
            <a:ext cx="1992923" cy="1863725"/>
            <a:chOff x="4088904" y="1496663"/>
            <a:chExt cx="2160240" cy="1864325"/>
          </a:xfrm>
        </p:grpSpPr>
        <p:sp>
          <p:nvSpPr>
            <p:cNvPr id="23592" name="圓角矩形 18"/>
            <p:cNvSpPr>
              <a:spLocks noChangeArrowheads="1"/>
            </p:cNvSpPr>
            <p:nvPr/>
          </p:nvSpPr>
          <p:spPr bwMode="auto">
            <a:xfrm>
              <a:off x="4088904" y="1496663"/>
              <a:ext cx="2157977" cy="1864325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93" name="文字方塊 19"/>
            <p:cNvSpPr txBox="1">
              <a:spLocks noChangeArrowheads="1"/>
            </p:cNvSpPr>
            <p:nvPr/>
          </p:nvSpPr>
          <p:spPr bwMode="auto">
            <a:xfrm>
              <a:off x="4088904" y="2936823"/>
              <a:ext cx="21602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版印教室</a:t>
              </a:r>
            </a:p>
          </p:txBody>
        </p:sp>
        <p:pic>
          <p:nvPicPr>
            <p:cNvPr id="21520" name="Picture 16" descr="D:\特教組\美術班\美術班照片\EagleFox的照片\2013.11.28-中壢國小-輔導-專門課程-教學設施-版畫教室\2013.11.28-中壢國小-輔導-專門課程-教學設施-版畫教室 (1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60912" y="1556792"/>
              <a:ext cx="2038615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3565" name="群組 35"/>
          <p:cNvGrpSpPr>
            <a:grpSpLocks/>
          </p:cNvGrpSpPr>
          <p:nvPr/>
        </p:nvGrpSpPr>
        <p:grpSpPr bwMode="auto">
          <a:xfrm>
            <a:off x="570034" y="2169281"/>
            <a:ext cx="1992923" cy="1865313"/>
            <a:chOff x="1289536" y="4644192"/>
            <a:chExt cx="2160240" cy="1864325"/>
          </a:xfrm>
        </p:grpSpPr>
        <p:sp>
          <p:nvSpPr>
            <p:cNvPr id="23586" name="圓角矩形 27"/>
            <p:cNvSpPr>
              <a:spLocks noChangeArrowheads="1"/>
            </p:cNvSpPr>
            <p:nvPr/>
          </p:nvSpPr>
          <p:spPr bwMode="auto">
            <a:xfrm>
              <a:off x="1289536" y="4644192"/>
              <a:ext cx="2157977" cy="1864325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87" name="文字方塊 28"/>
            <p:cNvSpPr txBox="1">
              <a:spLocks noChangeArrowheads="1"/>
            </p:cNvSpPr>
            <p:nvPr/>
          </p:nvSpPr>
          <p:spPr bwMode="auto">
            <a:xfrm>
              <a:off x="1289536" y="6084352"/>
              <a:ext cx="21602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陶藝與立體教室</a:t>
              </a:r>
            </a:p>
          </p:txBody>
        </p:sp>
        <p:pic>
          <p:nvPicPr>
            <p:cNvPr id="21521" name="Picture 17" descr="D:\特教組\美術班\美術班照片\EagleFox的照片\2013-中壢國小-學生-科任教學-陶藝-605-單號-陶與生活-創意陶燈\2013.11.14-中壢國小-學生-科任教學-陶藝-605-單號-陶與生活-創意陶燈\2013.11.14-中壢國小-學生-科任教學-陶藝-605-單號-陶與生活-創意陶燈 (29)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52600" y="4725144"/>
              <a:ext cx="2038071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895226A-243E-4E7E-8E68-7A7FD1E1088B}"/>
              </a:ext>
            </a:extLst>
          </p:cNvPr>
          <p:cNvGrpSpPr/>
          <p:nvPr/>
        </p:nvGrpSpPr>
        <p:grpSpPr>
          <a:xfrm>
            <a:off x="5961184" y="4558259"/>
            <a:ext cx="2007577" cy="1865313"/>
            <a:chOff x="7030915" y="2708276"/>
            <a:chExt cx="2007577" cy="1865313"/>
          </a:xfrm>
        </p:grpSpPr>
        <p:sp>
          <p:nvSpPr>
            <p:cNvPr id="23560" name="圓角矩形 24"/>
            <p:cNvSpPr>
              <a:spLocks noChangeArrowheads="1"/>
            </p:cNvSpPr>
            <p:nvPr/>
          </p:nvSpPr>
          <p:spPr bwMode="auto">
            <a:xfrm>
              <a:off x="7045569" y="2708276"/>
              <a:ext cx="1992923" cy="1865313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61" name="文字方塊 26"/>
            <p:cNvSpPr txBox="1">
              <a:spLocks noChangeArrowheads="1"/>
            </p:cNvSpPr>
            <p:nvPr/>
          </p:nvSpPr>
          <p:spPr bwMode="auto">
            <a:xfrm>
              <a:off x="7030915" y="4149725"/>
              <a:ext cx="1994389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數位教室</a:t>
              </a:r>
            </a:p>
          </p:txBody>
        </p:sp>
        <p:pic>
          <p:nvPicPr>
            <p:cNvPr id="21525" name="Picture 21" descr="D:\Users\Desktop\秀珮\DSC_033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98759" y="2781301"/>
              <a:ext cx="1886541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3568" name="Rectangle 5"/>
          <p:cNvSpPr>
            <a:spLocks noChangeArrowheads="1"/>
          </p:cNvSpPr>
          <p:nvPr/>
        </p:nvSpPr>
        <p:spPr bwMode="auto">
          <a:xfrm>
            <a:off x="2843808" y="3788818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44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專業</a:t>
            </a:r>
          </a:p>
        </p:txBody>
      </p:sp>
      <p:sp>
        <p:nvSpPr>
          <p:cNvPr id="23569" name="Rectangle 5"/>
          <p:cNvSpPr>
            <a:spLocks noChangeArrowheads="1"/>
          </p:cNvSpPr>
          <p:nvPr/>
        </p:nvSpPr>
        <p:spPr bwMode="auto">
          <a:xfrm>
            <a:off x="5386250" y="3788818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440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設備</a:t>
            </a:r>
          </a:p>
        </p:txBody>
      </p:sp>
      <p:grpSp>
        <p:nvGrpSpPr>
          <p:cNvPr id="23570" name="群組 47"/>
          <p:cNvGrpSpPr>
            <a:grpSpLocks/>
          </p:cNvGrpSpPr>
          <p:nvPr/>
        </p:nvGrpSpPr>
        <p:grpSpPr bwMode="auto">
          <a:xfrm>
            <a:off x="1620518" y="4546525"/>
            <a:ext cx="1994388" cy="1865313"/>
            <a:chOff x="560512" y="2780928"/>
            <a:chExt cx="2160588" cy="1865312"/>
          </a:xfrm>
        </p:grpSpPr>
        <p:sp>
          <p:nvSpPr>
            <p:cNvPr id="23583" name="圓角矩形 12"/>
            <p:cNvSpPr>
              <a:spLocks noChangeArrowheads="1"/>
            </p:cNvSpPr>
            <p:nvPr/>
          </p:nvSpPr>
          <p:spPr bwMode="auto">
            <a:xfrm>
              <a:off x="560512" y="2780928"/>
              <a:ext cx="2158325" cy="1865312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84" name="文字方塊 13"/>
            <p:cNvSpPr txBox="1">
              <a:spLocks noChangeArrowheads="1"/>
            </p:cNvSpPr>
            <p:nvPr/>
          </p:nvSpPr>
          <p:spPr bwMode="auto">
            <a:xfrm>
              <a:off x="560512" y="4221850"/>
              <a:ext cx="2160588" cy="40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學生工具室</a:t>
              </a:r>
            </a:p>
          </p:txBody>
        </p:sp>
        <p:pic>
          <p:nvPicPr>
            <p:cNvPr id="40" name="圖片 39" descr="DSC03629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520" y="2852936"/>
              <a:ext cx="2016224" cy="13681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3571" name="群組 36"/>
          <p:cNvGrpSpPr>
            <a:grpSpLocks/>
          </p:cNvGrpSpPr>
          <p:nvPr/>
        </p:nvGrpSpPr>
        <p:grpSpPr bwMode="auto">
          <a:xfrm>
            <a:off x="2710962" y="1557338"/>
            <a:ext cx="1994389" cy="1865312"/>
            <a:chOff x="1064568" y="2204863"/>
            <a:chExt cx="2160240" cy="1864325"/>
          </a:xfrm>
        </p:grpSpPr>
        <p:sp>
          <p:nvSpPr>
            <p:cNvPr id="23580" name="圓角矩形 12"/>
            <p:cNvSpPr>
              <a:spLocks noChangeArrowheads="1"/>
            </p:cNvSpPr>
            <p:nvPr/>
          </p:nvSpPr>
          <p:spPr bwMode="auto">
            <a:xfrm>
              <a:off x="1064568" y="2204863"/>
              <a:ext cx="2157977" cy="1864325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43" name="Picture 16" descr="E:\2013美術班影像\美術班影像檔11-25\設備\DSC_0079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36576" y="2276872"/>
              <a:ext cx="2038296" cy="1368151"/>
            </a:xfrm>
            <a:prstGeom prst="roundRect">
              <a:avLst>
                <a:gd name="adj" fmla="val 16667"/>
              </a:avLst>
            </a:prstGeom>
            <a:ln>
              <a:solidFill>
                <a:srgbClr val="9966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582" name="文字方塊 13"/>
            <p:cNvSpPr txBox="1">
              <a:spLocks noChangeArrowheads="1"/>
            </p:cNvSpPr>
            <p:nvPr/>
          </p:nvSpPr>
          <p:spPr bwMode="auto">
            <a:xfrm>
              <a:off x="1064568" y="3645023"/>
              <a:ext cx="21602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彩繪教室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A39BF5DC-1979-4C1B-929B-0A1E4472675F}"/>
              </a:ext>
            </a:extLst>
          </p:cNvPr>
          <p:cNvGrpSpPr/>
          <p:nvPr/>
        </p:nvGrpSpPr>
        <p:grpSpPr>
          <a:xfrm>
            <a:off x="3775916" y="4873147"/>
            <a:ext cx="2007577" cy="1865313"/>
            <a:chOff x="509954" y="692151"/>
            <a:chExt cx="2007577" cy="1865313"/>
          </a:xfrm>
        </p:grpSpPr>
        <p:sp>
          <p:nvSpPr>
            <p:cNvPr id="23573" name="圓角矩形 24"/>
            <p:cNvSpPr>
              <a:spLocks noChangeArrowheads="1"/>
            </p:cNvSpPr>
            <p:nvPr/>
          </p:nvSpPr>
          <p:spPr bwMode="auto">
            <a:xfrm>
              <a:off x="524608" y="692151"/>
              <a:ext cx="1992923" cy="1865313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74" name="文字方塊 26"/>
            <p:cNvSpPr txBox="1">
              <a:spLocks noChangeArrowheads="1"/>
            </p:cNvSpPr>
            <p:nvPr/>
          </p:nvSpPr>
          <p:spPr bwMode="auto">
            <a:xfrm>
              <a:off x="509954" y="2133600"/>
              <a:ext cx="1994389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木工教室</a:t>
              </a:r>
            </a:p>
          </p:txBody>
        </p:sp>
        <p:pic>
          <p:nvPicPr>
            <p:cNvPr id="64" name="圖片 6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2"/>
            <a:stretch/>
          </p:blipFill>
          <p:spPr>
            <a:xfrm>
              <a:off x="595213" y="774957"/>
              <a:ext cx="1861129" cy="13466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82658806"/>
      </p:ext>
    </p:extLst>
  </p:cSld>
  <p:clrMapOvr>
    <a:masterClrMapping/>
  </p:clrMapOvr>
  <p:transition spd="med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4579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2458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458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458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458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4581" name="圖片 13" descr="DSC036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28776"/>
            <a:ext cx="6012474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圖片 14" descr="DSC036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1628776"/>
            <a:ext cx="2060331" cy="149701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圖片 15" descr="DSC036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3284538"/>
            <a:ext cx="2060331" cy="15049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Rectangle 5"/>
          <p:cNvSpPr>
            <a:spLocks noChangeArrowheads="1"/>
          </p:cNvSpPr>
          <p:nvPr/>
        </p:nvSpPr>
        <p:spPr bwMode="auto">
          <a:xfrm>
            <a:off x="1979735" y="620604"/>
            <a:ext cx="5493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36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工具室</a:t>
            </a:r>
            <a:r>
              <a:rPr lang="en-US" altLang="zh-TW" sz="36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-</a:t>
            </a:r>
            <a:r>
              <a:rPr lang="zh-TW" altLang="en-US" sz="36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學生基礎養成訓練</a:t>
            </a:r>
            <a:endParaRPr lang="zh-TW" altLang="en-US" sz="2000" dirty="0">
              <a:solidFill>
                <a:srgbClr val="0000FF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4585" name="圖片 17" descr="DSC0360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23" y="4941888"/>
            <a:ext cx="2060331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94453"/>
      </p:ext>
    </p:extLst>
  </p:cSld>
  <p:clrMapOvr>
    <a:masterClrMapping/>
  </p:clrMapOvr>
  <p:transition spd="med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25619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5621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5622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5620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34201" y="476498"/>
            <a:ext cx="30059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4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學生成果展</a:t>
            </a:r>
          </a:p>
        </p:txBody>
      </p:sp>
      <p:grpSp>
        <p:nvGrpSpPr>
          <p:cNvPr id="25604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25615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5617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5618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5616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sp>
        <p:nvSpPr>
          <p:cNvPr id="25605" name="矩形 29"/>
          <p:cNvSpPr>
            <a:spLocks noChangeArrowheads="1"/>
          </p:cNvSpPr>
          <p:nvPr/>
        </p:nvSpPr>
        <p:spPr bwMode="auto">
          <a:xfrm>
            <a:off x="972059" y="5516563"/>
            <a:ext cx="3005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zh-TW" sz="2000">
                <a:solidFill>
                  <a:schemeClr val="tx1"/>
                </a:solidFill>
                <a:ea typeface="標楷體" pitchFamily="65" charset="-120"/>
              </a:rPr>
              <a:t>具備課程研發與編</a:t>
            </a:r>
            <a:r>
              <a:rPr lang="zh-TW" altLang="en-US" sz="2000">
                <a:solidFill>
                  <a:schemeClr val="tx1"/>
                </a:solidFill>
                <a:ea typeface="標楷體" pitchFamily="65" charset="-120"/>
              </a:rPr>
              <a:t>輯</a:t>
            </a:r>
            <a:r>
              <a:rPr lang="zh-TW" altLang="zh-TW" sz="2000">
                <a:solidFill>
                  <a:schemeClr val="tx1"/>
                </a:solidFill>
                <a:ea typeface="標楷體" pitchFamily="65" charset="-120"/>
              </a:rPr>
              <a:t>能力</a:t>
            </a:r>
            <a:endParaRPr lang="zh-TW" altLang="en-US" sz="200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5606" name="矩形 30"/>
          <p:cNvSpPr>
            <a:spLocks noChangeArrowheads="1"/>
          </p:cNvSpPr>
          <p:nvPr/>
        </p:nvSpPr>
        <p:spPr bwMode="auto">
          <a:xfrm>
            <a:off x="3588523" y="5951538"/>
            <a:ext cx="27494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zh-TW" sz="2000">
                <a:solidFill>
                  <a:schemeClr val="tx1"/>
                </a:solidFill>
                <a:ea typeface="標楷體" pitchFamily="65" charset="-120"/>
              </a:rPr>
              <a:t>多元、系統化專門課程</a:t>
            </a:r>
            <a:endParaRPr lang="zh-TW" altLang="en-US" sz="200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5607" name="矩形 31"/>
          <p:cNvSpPr>
            <a:spLocks noChangeArrowheads="1"/>
          </p:cNvSpPr>
          <p:nvPr/>
        </p:nvSpPr>
        <p:spPr bwMode="auto">
          <a:xfrm>
            <a:off x="6807277" y="5927725"/>
            <a:ext cx="2236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zh-TW" sz="2000">
                <a:solidFill>
                  <a:schemeClr val="tx1"/>
                </a:solidFill>
                <a:ea typeface="標楷體" pitchFamily="65" charset="-120"/>
              </a:rPr>
              <a:t>美術班家長協進會</a:t>
            </a:r>
            <a:endParaRPr lang="zh-TW" altLang="en-US" sz="200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5608" name="Rectangle 5"/>
          <p:cNvSpPr>
            <a:spLocks noChangeArrowheads="1"/>
          </p:cNvSpPr>
          <p:nvPr/>
        </p:nvSpPr>
        <p:spPr bwMode="auto">
          <a:xfrm>
            <a:off x="179512" y="5444659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80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團隊</a:t>
            </a:r>
          </a:p>
        </p:txBody>
      </p:sp>
      <p:sp>
        <p:nvSpPr>
          <p:cNvPr id="25609" name="Rectangle 5"/>
          <p:cNvSpPr>
            <a:spLocks noChangeArrowheads="1"/>
          </p:cNvSpPr>
          <p:nvPr/>
        </p:nvSpPr>
        <p:spPr bwMode="auto">
          <a:xfrm>
            <a:off x="2802550" y="5876459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80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課程</a:t>
            </a:r>
          </a:p>
        </p:txBody>
      </p:sp>
      <p:sp>
        <p:nvSpPr>
          <p:cNvPr id="25610" name="Rectangle 5"/>
          <p:cNvSpPr>
            <a:spLocks noChangeArrowheads="1"/>
          </p:cNvSpPr>
          <p:nvPr/>
        </p:nvSpPr>
        <p:spPr bwMode="auto">
          <a:xfrm>
            <a:off x="6084168" y="573325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8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資源</a:t>
            </a:r>
          </a:p>
        </p:txBody>
      </p:sp>
      <p:pic>
        <p:nvPicPr>
          <p:cNvPr id="25611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3252" y="3144838"/>
            <a:ext cx="3158066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7970" y="804313"/>
            <a:ext cx="1528397" cy="203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2071" y="1700214"/>
            <a:ext cx="15367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296" y="1628776"/>
            <a:ext cx="499321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216662"/>
      </p:ext>
    </p:extLst>
  </p:cSld>
  <p:clrMapOvr>
    <a:masterClrMapping/>
  </p:clrMapOvr>
  <p:transition spd="med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089752" y="631060"/>
            <a:ext cx="7455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36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多元呈現學習成果</a:t>
            </a:r>
            <a:r>
              <a:rPr lang="en-US" altLang="zh-TW" sz="36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-</a:t>
            </a:r>
            <a:r>
              <a:rPr lang="zh-TW" altLang="en-US" sz="36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暑期兒童漫畫營</a:t>
            </a:r>
          </a:p>
        </p:txBody>
      </p:sp>
      <p:grpSp>
        <p:nvGrpSpPr>
          <p:cNvPr id="30724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30730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30732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30733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30731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6122CD6-6A3D-4B96-B0D5-863E729F0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86339"/>
            <a:ext cx="3037535" cy="225399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C000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A42952C-DB3B-4F35-84C8-52300D9A8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" y="1864660"/>
            <a:ext cx="4143939" cy="3107954"/>
          </a:xfrm>
          <a:prstGeom prst="rect">
            <a:avLst/>
          </a:prstGeom>
          <a:effectLst>
            <a:softEdge rad="25400"/>
          </a:effectLst>
          <a:scene3d>
            <a:camera prst="orthographicFront"/>
            <a:lightRig rig="threePt" dir="t"/>
          </a:scene3d>
          <a:sp3d contourW="25400">
            <a:contourClr>
              <a:schemeClr val="accent5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77F3EAA-4AC2-4F26-909A-AE14FE8DF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41" y="4365104"/>
            <a:ext cx="2542610" cy="193381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00B050"/>
            </a:contourClr>
          </a:sp3d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1A5A0E1-DEBF-492F-AAB6-D6CFBBD10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32" y="4749420"/>
            <a:ext cx="2381107" cy="195144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4037515708"/>
      </p:ext>
    </p:extLst>
  </p:cSld>
  <p:clrMapOvr>
    <a:masterClrMapping/>
  </p:clrMapOvr>
  <p:transition spd="med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35496" y="559484"/>
            <a:ext cx="9187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多元呈現學習成果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-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美術班親子露營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(2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天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夜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)</a:t>
            </a:r>
            <a:endParaRPr lang="zh-TW" altLang="en-US" sz="36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grpSp>
        <p:nvGrpSpPr>
          <p:cNvPr id="31748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31755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31757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31758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31756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/>
          <a:stretch/>
        </p:blipFill>
        <p:spPr bwMode="auto">
          <a:xfrm>
            <a:off x="6098738" y="4551394"/>
            <a:ext cx="2492783" cy="1949306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F1FFE5A-3617-46F7-BB8F-1D7E9E2C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4" y="1506313"/>
            <a:ext cx="3698676" cy="285573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CBCE075-B6E5-444C-BE59-95E8E916C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85" y="1494926"/>
            <a:ext cx="3698676" cy="285573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18F50A4-21BA-4062-95D9-9D9FEACF1A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8" y="4522675"/>
            <a:ext cx="2429608" cy="197802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BFA98BC-7940-4C8C-BE55-47C5F2594A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13" y="4543599"/>
            <a:ext cx="2609468" cy="19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18441"/>
      </p:ext>
    </p:extLst>
  </p:cSld>
  <p:clrMapOvr>
    <a:masterClrMapping/>
  </p:clrMapOvr>
  <p:transition spd="med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-134859" y="549167"/>
            <a:ext cx="875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影像紮根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-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動畫及繪本創作：能源時空冒險</a:t>
            </a:r>
          </a:p>
        </p:txBody>
      </p:sp>
      <p:grpSp>
        <p:nvGrpSpPr>
          <p:cNvPr id="33796" name="群組 9"/>
          <p:cNvGrpSpPr>
            <a:grpSpLocks/>
          </p:cNvGrpSpPr>
          <p:nvPr/>
        </p:nvGrpSpPr>
        <p:grpSpPr bwMode="auto">
          <a:xfrm>
            <a:off x="2179028" y="1125539"/>
            <a:ext cx="4720003" cy="261937"/>
            <a:chOff x="2360613" y="1133370"/>
            <a:chExt cx="5113337" cy="261610"/>
          </a:xfrm>
        </p:grpSpPr>
        <p:grpSp>
          <p:nvGrpSpPr>
            <p:cNvPr id="33809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33811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33812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33810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29911E66-0556-45F3-BD7E-16099C5CC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62" y="1490778"/>
            <a:ext cx="4793073" cy="269715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F70D25-9A27-472D-BCBC-99BB0C1539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8" y="1533666"/>
            <a:ext cx="1619982" cy="12144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84B0929-AE44-4DA8-A9E9-1A263F75CB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9" y="2895459"/>
            <a:ext cx="1619982" cy="12144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0AE6403-C74C-45EC-88BB-8776F81E49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29" y="2847114"/>
            <a:ext cx="1774218" cy="112101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2A792C4-7F38-47E4-9B95-883AB47BDD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5" y="1503667"/>
            <a:ext cx="1755687" cy="120173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2608F3B-C73B-4473-803A-52C7CA9321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8" y="4265532"/>
            <a:ext cx="1685623" cy="126364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CDEA1AE-E2E9-4377-A707-4E16C991F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449" y="4275127"/>
            <a:ext cx="1552651" cy="109544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9DAAFD0-041C-428D-B099-939370E441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3300" y="4276467"/>
            <a:ext cx="1596598" cy="112735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A147DBA-0E9C-4C69-8023-710F253E02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28" y="4109842"/>
            <a:ext cx="1774217" cy="133066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251F3A8-9259-4ECB-8298-0E554AE264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1282" y="5223823"/>
            <a:ext cx="1296647" cy="183371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405ECCA-D436-4682-927F-6CA14B1696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714" y="5228466"/>
            <a:ext cx="1291832" cy="18292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B8D8613-8133-4B34-9E8D-0CE0BEE31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461" y="5342954"/>
            <a:ext cx="1191930" cy="168562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05E6B1D-0E88-489A-A592-B2443A85E6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3196" y="5202821"/>
            <a:ext cx="1269755" cy="179568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8959D45-BB0E-4DC6-80F2-B5BF4878D26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99" y="4287281"/>
            <a:ext cx="1596598" cy="10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76172"/>
      </p:ext>
    </p:extLst>
  </p:cSld>
  <p:clrMapOvr>
    <a:masterClrMapping/>
  </p:clrMapOvr>
  <p:transition spd="med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pic>
        <p:nvPicPr>
          <p:cNvPr id="4100" name="Picture 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798513"/>
            <a:ext cx="61985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58" y="800101"/>
            <a:ext cx="61985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39" y="798513"/>
            <a:ext cx="6213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43" y="790575"/>
            <a:ext cx="6213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212" y="800101"/>
            <a:ext cx="61985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8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24" y="1628775"/>
            <a:ext cx="6005146" cy="4894263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文字方塊 11"/>
          <p:cNvSpPr txBox="1">
            <a:spLocks noChangeArrowheads="1"/>
          </p:cNvSpPr>
          <p:nvPr/>
        </p:nvSpPr>
        <p:spPr bwMode="auto">
          <a:xfrm>
            <a:off x="783271" y="6215000"/>
            <a:ext cx="1794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zh-TW" altLang="en-US" sz="1400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美術班專題創作</a:t>
            </a:r>
          </a:p>
        </p:txBody>
      </p:sp>
      <p:sp>
        <p:nvSpPr>
          <p:cNvPr id="4107" name="矩形 13"/>
          <p:cNvSpPr>
            <a:spLocks noChangeArrowheads="1"/>
          </p:cNvSpPr>
          <p:nvPr/>
        </p:nvSpPr>
        <p:spPr bwMode="auto">
          <a:xfrm>
            <a:off x="1787710" y="1022351"/>
            <a:ext cx="8002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solidFill>
                  <a:srgbClr val="FF99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一、</a:t>
            </a:r>
            <a:endParaRPr lang="zh-TW" altLang="en-US" sz="2400">
              <a:solidFill>
                <a:srgbClr val="FF99FF"/>
              </a:solidFill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16" name="文字方塊 11"/>
          <p:cNvSpPr txBox="1">
            <a:spLocks noChangeArrowheads="1"/>
          </p:cNvSpPr>
          <p:nvPr/>
        </p:nvSpPr>
        <p:spPr bwMode="auto">
          <a:xfrm>
            <a:off x="916209" y="1650286"/>
            <a:ext cx="17946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zh-TW" altLang="en-US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翻滾吧</a:t>
            </a:r>
            <a:r>
              <a:rPr lang="en-US" altLang="zh-TW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!</a:t>
            </a:r>
            <a:r>
              <a:rPr lang="zh-TW" altLang="en-US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 壢小印象</a:t>
            </a:r>
            <a:r>
              <a:rPr lang="en-US" altLang="zh-TW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!</a:t>
            </a:r>
            <a:endParaRPr lang="zh-TW" altLang="en-US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華康儷粗黑" pitchFamily="49" charset="-120"/>
              <a:ea typeface="華康儷粗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668914"/>
      </p:ext>
    </p:extLst>
  </p:cSld>
  <p:clrMapOvr>
    <a:masterClrMapping/>
  </p:clrMapOvr>
  <p:transition spd="med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041775" y="404813"/>
            <a:ext cx="177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Q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&amp;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A</a:t>
            </a:r>
            <a:endParaRPr lang="zh-TW" altLang="en-US" sz="66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5" name="文字方塊 11"/>
          <p:cNvSpPr txBox="1">
            <a:spLocks noChangeArrowheads="1"/>
          </p:cNvSpPr>
          <p:nvPr/>
        </p:nvSpPr>
        <p:spPr bwMode="auto">
          <a:xfrm>
            <a:off x="395536" y="1512888"/>
            <a:ext cx="8424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一、多元的專門課程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需要準備哪些術科工具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?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7" name="文字方塊 11"/>
          <p:cNvSpPr txBox="1">
            <a:spLocks noChangeArrowheads="1"/>
          </p:cNvSpPr>
          <p:nvPr/>
        </p:nvSpPr>
        <p:spPr bwMode="auto">
          <a:xfrm>
            <a:off x="431032" y="2098675"/>
            <a:ext cx="871296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1.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新生報到時，發放工具清單調查表。</a:t>
            </a:r>
            <a:endParaRPr lang="en-US" altLang="zh-TW" sz="32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2.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期末統一調查需補購之物品。</a:t>
            </a:r>
            <a:endParaRPr lang="en-US" altLang="zh-TW" sz="32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(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以上工具可自購或團購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  <a:endParaRPr lang="zh-TW" altLang="en-US" sz="20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0" name="文字方塊 13"/>
          <p:cNvSpPr txBox="1">
            <a:spLocks noChangeArrowheads="1"/>
          </p:cNvSpPr>
          <p:nvPr/>
        </p:nvSpPr>
        <p:spPr bwMode="auto">
          <a:xfrm>
            <a:off x="251520" y="5948784"/>
            <a:ext cx="165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tx1"/>
                </a:solidFill>
                <a:ea typeface="標楷體" pitchFamily="65" charset="-120"/>
              </a:rPr>
              <a:t>呂承恩</a:t>
            </a:r>
            <a:endParaRPr lang="en-US" altLang="zh-TW" dirty="0">
              <a:solidFill>
                <a:schemeClr val="tx1"/>
              </a:solidFill>
              <a:ea typeface="標楷體" pitchFamily="65" charset="-120"/>
            </a:endParaRPr>
          </a:p>
          <a:p>
            <a:pPr algn="ctr" eaLnBrk="1" hangingPunct="1"/>
            <a:r>
              <a:rPr lang="zh-TW" altLang="en-US" dirty="0">
                <a:solidFill>
                  <a:schemeClr val="tx1"/>
                </a:solidFill>
                <a:ea typeface="標楷體" pitchFamily="65" charset="-120"/>
              </a:rPr>
              <a:t>星際校園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5696" y="3930451"/>
            <a:ext cx="3470043" cy="260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1"/>
          <p:cNvSpPr txBox="1">
            <a:spLocks noChangeArrowheads="1"/>
          </p:cNvSpPr>
          <p:nvPr/>
        </p:nvSpPr>
        <p:spPr bwMode="auto">
          <a:xfrm>
            <a:off x="539552" y="1628775"/>
            <a:ext cx="792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二、就讀美術班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需要交額外的費用嗎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?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grpSp>
        <p:nvGrpSpPr>
          <p:cNvPr id="5" name="群組 24"/>
          <p:cNvGrpSpPr>
            <a:grpSpLocks/>
          </p:cNvGrpSpPr>
          <p:nvPr/>
        </p:nvGrpSpPr>
        <p:grpSpPr bwMode="auto">
          <a:xfrm>
            <a:off x="0" y="2587625"/>
            <a:ext cx="7868817" cy="3217863"/>
            <a:chOff x="0" y="2587838"/>
            <a:chExt cx="7868816" cy="3217426"/>
          </a:xfrm>
        </p:grpSpPr>
        <p:grpSp>
          <p:nvGrpSpPr>
            <p:cNvPr id="6" name="群組 23"/>
            <p:cNvGrpSpPr>
              <a:grpSpLocks/>
            </p:cNvGrpSpPr>
            <p:nvPr/>
          </p:nvGrpSpPr>
          <p:grpSpPr bwMode="auto">
            <a:xfrm>
              <a:off x="0" y="2587838"/>
              <a:ext cx="7868816" cy="3217426"/>
              <a:chOff x="0" y="2587838"/>
              <a:chExt cx="7868816" cy="3217426"/>
            </a:xfrm>
          </p:grpSpPr>
          <p:sp>
            <p:nvSpPr>
              <p:cNvPr id="9" name="文字方塊 11"/>
              <p:cNvSpPr txBox="1">
                <a:spLocks noChangeArrowheads="1"/>
              </p:cNvSpPr>
              <p:nvPr/>
            </p:nvSpPr>
            <p:spPr bwMode="auto">
              <a:xfrm>
                <a:off x="0" y="2587838"/>
                <a:ext cx="4016896" cy="2785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r" eaLnBrk="1" hangingPunct="1">
                  <a:lnSpc>
                    <a:spcPts val="4200"/>
                  </a:lnSpc>
                </a:pP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材料費</a:t>
                </a:r>
                <a:r>
                  <a:rPr lang="en-US" altLang="zh-TW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1500</a:t>
                </a: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元</a:t>
                </a: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  <a:p>
                <a:pPr algn="r" eaLnBrk="1" hangingPunct="1">
                  <a:lnSpc>
                    <a:spcPts val="4200"/>
                  </a:lnSpc>
                </a:pP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外聘課程約</a:t>
                </a:r>
                <a:r>
                  <a:rPr lang="en-US" altLang="zh-TW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5000</a:t>
                </a: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元</a:t>
                </a: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  <a:p>
                <a:pPr algn="r" eaLnBrk="1" hangingPunct="1">
                  <a:lnSpc>
                    <a:spcPts val="4200"/>
                  </a:lnSpc>
                </a:pP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  <a:p>
                <a:pPr algn="r" eaLnBrk="1" hangingPunct="1">
                  <a:lnSpc>
                    <a:spcPts val="4200"/>
                  </a:lnSpc>
                </a:pP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協進會會費</a:t>
                </a:r>
                <a:r>
                  <a:rPr lang="en-US" altLang="zh-TW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500</a:t>
                </a: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元</a:t>
                </a: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  <a:p>
                <a:pPr algn="l" eaLnBrk="1" hangingPunct="1">
                  <a:lnSpc>
                    <a:spcPts val="4200"/>
                  </a:lnSpc>
                </a:pP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    其他活動費</a:t>
                </a: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</p:txBody>
          </p:sp>
          <p:sp>
            <p:nvSpPr>
              <p:cNvPr id="10" name="矩形 19"/>
              <p:cNvSpPr>
                <a:spLocks noChangeArrowheads="1"/>
              </p:cNvSpPr>
              <p:nvPr/>
            </p:nvSpPr>
            <p:spPr bwMode="auto">
              <a:xfrm>
                <a:off x="611560" y="5343599"/>
                <a:ext cx="72572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zh-TW" altLang="en-US" sz="2400" dirty="0">
                    <a:solidFill>
                      <a:srgbClr val="002060"/>
                    </a:solidFill>
                    <a:latin typeface="華康儷粗黑" pitchFamily="49" charset="-120"/>
                    <a:ea typeface="華康儷粗黑" pitchFamily="49" charset="-120"/>
                  </a:rPr>
                  <a:t>◎校外教學、協進會露營、親子活動</a:t>
                </a:r>
                <a:r>
                  <a:rPr lang="en-US" altLang="zh-TW" sz="2400" dirty="0">
                    <a:solidFill>
                      <a:srgbClr val="002060"/>
                    </a:solidFill>
                    <a:latin typeface="華康儷粗黑" pitchFamily="49" charset="-120"/>
                    <a:ea typeface="華康儷粗黑" pitchFamily="49" charset="-120"/>
                  </a:rPr>
                  <a:t>…</a:t>
                </a:r>
                <a:r>
                  <a:rPr lang="zh-TW" altLang="en-US" sz="2400" dirty="0">
                    <a:solidFill>
                      <a:srgbClr val="002060"/>
                    </a:solidFill>
                    <a:latin typeface="華康儷粗黑" pitchFamily="49" charset="-120"/>
                    <a:ea typeface="華康儷粗黑" pitchFamily="49" charset="-120"/>
                  </a:rPr>
                  <a:t>等。</a:t>
                </a:r>
              </a:p>
            </p:txBody>
          </p:sp>
        </p:grpSp>
        <p:sp>
          <p:nvSpPr>
            <p:cNvPr id="7" name="文字方塊 20"/>
            <p:cNvSpPr txBox="1">
              <a:spLocks noChangeArrowheads="1"/>
            </p:cNvSpPr>
            <p:nvPr/>
          </p:nvSpPr>
          <p:spPr bwMode="auto">
            <a:xfrm rot="20514582">
              <a:off x="387795" y="2703809"/>
              <a:ext cx="1196835" cy="40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/>
              <a:r>
                <a:rPr lang="zh-TW" altLang="en-US" sz="2000" dirty="0">
                  <a:solidFill>
                    <a:schemeClr val="tx2">
                      <a:lumMod val="50000"/>
                    </a:schemeClr>
                  </a:solidFill>
                </a:rPr>
                <a:t>每學期</a:t>
              </a:r>
            </a:p>
          </p:txBody>
        </p:sp>
        <p:sp>
          <p:nvSpPr>
            <p:cNvPr id="13" name="文字方塊 20"/>
            <p:cNvSpPr txBox="1">
              <a:spLocks noChangeArrowheads="1"/>
            </p:cNvSpPr>
            <p:nvPr/>
          </p:nvSpPr>
          <p:spPr bwMode="auto">
            <a:xfrm rot="20514582">
              <a:off x="387794" y="3798881"/>
              <a:ext cx="1196835" cy="40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/>
              <a:r>
                <a:rPr lang="zh-TW" altLang="en-US" sz="2000" dirty="0">
                  <a:solidFill>
                    <a:schemeClr val="tx2">
                      <a:lumMod val="50000"/>
                    </a:schemeClr>
                  </a:solidFill>
                </a:rPr>
                <a:t>每學年</a:t>
              </a:r>
            </a:p>
          </p:txBody>
        </p:sp>
      </p:grpSp>
      <p:sp>
        <p:nvSpPr>
          <p:cNvPr id="11" name="矩形 22"/>
          <p:cNvSpPr>
            <a:spLocks noChangeArrowheads="1"/>
          </p:cNvSpPr>
          <p:nvPr/>
        </p:nvSpPr>
        <p:spPr bwMode="auto">
          <a:xfrm>
            <a:off x="395536" y="6092825"/>
            <a:ext cx="8769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zh-TW" altLang="en-US" sz="28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</a:rPr>
              <a:t>◎和音樂班與舞蹈班比較之下，美術班費用相當低。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041775" y="404813"/>
            <a:ext cx="177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Q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&amp;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A</a:t>
            </a:r>
            <a:endParaRPr lang="zh-TW" altLang="en-US" sz="66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2666071"/>
            <a:ext cx="4877441" cy="88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60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1"/>
          <p:cNvSpPr txBox="1">
            <a:spLocks noChangeArrowheads="1"/>
          </p:cNvSpPr>
          <p:nvPr/>
        </p:nvSpPr>
        <p:spPr bwMode="auto">
          <a:xfrm>
            <a:off x="539552" y="1628775"/>
            <a:ext cx="792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三、本校外聘課程時間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?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9" name="文字方塊 11"/>
          <p:cNvSpPr txBox="1">
            <a:spLocks noChangeArrowheads="1"/>
          </p:cNvSpPr>
          <p:nvPr/>
        </p:nvSpPr>
        <p:spPr bwMode="auto">
          <a:xfrm>
            <a:off x="375636" y="2271045"/>
            <a:ext cx="8372828" cy="328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中年級為必修課程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每週五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12:40-15:40</a:t>
            </a:r>
          </a:p>
          <a:p>
            <a:pPr eaLnBrk="1" hangingPunct="1">
              <a:lnSpc>
                <a:spcPts val="4200"/>
              </a:lnSpc>
            </a:pP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高年級為選修課程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上課時間依報名人數調整</a:t>
            </a:r>
            <a:endParaRPr lang="en-US" altLang="zh-TW" sz="32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(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以下時間擇一進行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1.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每週五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15:40-17:40(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兩節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2.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每週三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12:40-15:40(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四節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</a:p>
          <a:p>
            <a:pPr eaLnBrk="1" hangingPunct="1">
              <a:lnSpc>
                <a:spcPts val="4200"/>
              </a:lnSpc>
            </a:pPr>
            <a:endParaRPr lang="en-US" altLang="zh-TW" sz="32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041775" y="404813"/>
            <a:ext cx="177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Q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&amp;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A</a:t>
            </a:r>
            <a:endParaRPr lang="zh-TW" altLang="en-US" sz="66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49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1"/>
          <p:cNvSpPr txBox="1">
            <a:spLocks noChangeArrowheads="1"/>
          </p:cNvSpPr>
          <p:nvPr/>
        </p:nvSpPr>
        <p:spPr bwMode="auto">
          <a:xfrm>
            <a:off x="539552" y="1628775"/>
            <a:ext cx="792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四、兄弟姊妹是否能隨班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(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美術班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就讀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?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9" name="文字方塊 11"/>
          <p:cNvSpPr txBox="1">
            <a:spLocks noChangeArrowheads="1"/>
          </p:cNvSpPr>
          <p:nvPr/>
        </p:nvSpPr>
        <p:spPr bwMode="auto">
          <a:xfrm>
            <a:off x="493598" y="2299678"/>
            <a:ext cx="8156804" cy="166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依據桃園市市立國民中小學生轉入學實施要點第十二點，就讀本校美術班學生的兄弟姊妹，可申請隨兄姊或弟妹轉入本校就讀。</a:t>
            </a:r>
            <a:endParaRPr lang="en-US" altLang="zh-TW" sz="24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041775" y="404813"/>
            <a:ext cx="177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Q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&amp;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A</a:t>
            </a:r>
            <a:endParaRPr lang="zh-TW" altLang="en-US" sz="66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09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478" y="1506538"/>
            <a:ext cx="640873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55600" indent="-355600" algn="l" eaLnBrk="0" hangingPunct="0">
              <a:lnSpc>
                <a:spcPct val="150000"/>
              </a:lnSpc>
            </a:pPr>
            <a:r>
              <a:rPr lang="zh-TW" altLang="en-US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 ◎美術班家長協進會成立目的</a:t>
            </a:r>
            <a:endParaRPr lang="en-US" altLang="zh-TW" sz="28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marL="360363" lvl="1" algn="l">
              <a:lnSpc>
                <a:spcPts val="4200"/>
              </a:lnSpc>
            </a:pPr>
            <a:r>
              <a:rPr lang="en-US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1.</a:t>
            </a:r>
            <a:r>
              <a:rPr lang="zh-TW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結合家庭與學校落實教育功能。</a:t>
            </a:r>
          </a:p>
          <a:p>
            <a:pPr marL="360363" lvl="1" algn="l">
              <a:lnSpc>
                <a:spcPts val="4200"/>
              </a:lnSpc>
            </a:pPr>
            <a:r>
              <a:rPr lang="en-US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2.</a:t>
            </a:r>
            <a:r>
              <a:rPr lang="zh-TW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暢通管道，加強親師合作。</a:t>
            </a:r>
          </a:p>
          <a:p>
            <a:pPr marL="360363" lvl="1" algn="l">
              <a:lnSpc>
                <a:spcPts val="4200"/>
              </a:lnSpc>
            </a:pPr>
            <a:r>
              <a:rPr lang="en-US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3.</a:t>
            </a:r>
            <a:r>
              <a:rPr lang="zh-TW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整合社會資源，協助校務發展。</a:t>
            </a:r>
            <a:endParaRPr lang="en-US" altLang="zh-TW" sz="28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44713" y="630238"/>
            <a:ext cx="56165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zh-TW" altLang="en-US" sz="44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關於</a:t>
            </a:r>
            <a:r>
              <a:rPr lang="en-US" altLang="zh-TW" sz="44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…</a:t>
            </a:r>
            <a:r>
              <a:rPr lang="zh-TW" altLang="en-US" sz="44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美術班協進會</a:t>
            </a:r>
            <a:endParaRPr lang="en-US" altLang="zh-TW" sz="44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6" name="矩形 26"/>
          <p:cNvSpPr>
            <a:spLocks noChangeArrowheads="1"/>
          </p:cNvSpPr>
          <p:nvPr/>
        </p:nvSpPr>
        <p:spPr bwMode="auto">
          <a:xfrm>
            <a:off x="2936875" y="4005263"/>
            <a:ext cx="53848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◎年度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露營或其他親子活動。</a:t>
            </a:r>
            <a:endParaRPr lang="en-US" altLang="zh-TW" sz="2800" dirty="0">
              <a:solidFill>
                <a:srgbClr val="00206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◎辦理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每學期獎學金發放。</a:t>
            </a:r>
            <a:endParaRPr lang="en-US" altLang="zh-TW" sz="2800" dirty="0">
              <a:solidFill>
                <a:srgbClr val="00206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◎年度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美術班成果展協辦。</a:t>
            </a:r>
            <a:endParaRPr lang="en-US" altLang="zh-TW" sz="2800" dirty="0">
              <a:solidFill>
                <a:srgbClr val="00206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◎年度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迎新送舊活動。</a:t>
            </a:r>
            <a:endParaRPr lang="en-US" altLang="zh-TW" sz="2800" dirty="0">
              <a:solidFill>
                <a:srgbClr val="00206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◎年度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美術班成果畫冊。</a:t>
            </a:r>
            <a:endParaRPr lang="zh-TW" altLang="en-US" dirty="0">
              <a:solidFill>
                <a:srgbClr val="002060"/>
              </a:solidFill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548956" y="3988203"/>
            <a:ext cx="2376487" cy="129222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zh-TW" altLang="en-US" sz="32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美術班家長</a:t>
            </a:r>
            <a:endParaRPr lang="en-US" altLang="zh-TW" sz="32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ctr"/>
            <a:endParaRPr lang="en-US" altLang="zh-TW" sz="14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ctr"/>
            <a:r>
              <a:rPr lang="zh-TW" altLang="en-US" sz="32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自發辦理</a:t>
            </a:r>
            <a:endParaRPr lang="zh-TW" altLang="en-US" sz="3200" dirty="0">
              <a:solidFill>
                <a:srgbClr val="C00000"/>
              </a:solidFill>
              <a:ea typeface="華康儷粗黑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5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1183"/>
          <p:cNvSpPr>
            <a:spLocks noChangeShapeType="1"/>
          </p:cNvSpPr>
          <p:nvPr/>
        </p:nvSpPr>
        <p:spPr bwMode="auto">
          <a:xfrm flipH="1">
            <a:off x="2444262" y="2492376"/>
            <a:ext cx="2931" cy="1152525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24" name="Line 1182"/>
          <p:cNvSpPr>
            <a:spLocks noChangeShapeType="1"/>
          </p:cNvSpPr>
          <p:nvPr/>
        </p:nvSpPr>
        <p:spPr bwMode="auto">
          <a:xfrm flipV="1">
            <a:off x="1181101" y="6694488"/>
            <a:ext cx="6702669" cy="0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25" name="Text Box 1044"/>
          <p:cNvSpPr txBox="1">
            <a:spLocks noChangeArrowheads="1"/>
          </p:cNvSpPr>
          <p:nvPr/>
        </p:nvSpPr>
        <p:spPr bwMode="auto">
          <a:xfrm>
            <a:off x="2111621" y="836613"/>
            <a:ext cx="465406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</a:rPr>
              <a:t>藝術才能</a:t>
            </a:r>
            <a:r>
              <a:rPr lang="en-US" altLang="zh-TW" sz="32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zh-TW" sz="32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</a:rPr>
              <a:t>美術班組</a:t>
            </a:r>
            <a:r>
              <a:rPr lang="zh-TW" altLang="en-US" sz="32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</a:rPr>
              <a:t>織表</a:t>
            </a:r>
          </a:p>
        </p:txBody>
      </p:sp>
      <p:sp>
        <p:nvSpPr>
          <p:cNvPr id="5126" name="Text Box 1045"/>
          <p:cNvSpPr txBox="1">
            <a:spLocks noChangeArrowheads="1"/>
          </p:cNvSpPr>
          <p:nvPr/>
        </p:nvSpPr>
        <p:spPr bwMode="auto">
          <a:xfrm>
            <a:off x="1780442" y="2660650"/>
            <a:ext cx="16881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教務處 李佑珊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27" name="Text Box 1046"/>
          <p:cNvSpPr txBox="1">
            <a:spLocks noChangeArrowheads="1"/>
          </p:cNvSpPr>
          <p:nvPr/>
        </p:nvSpPr>
        <p:spPr bwMode="auto">
          <a:xfrm>
            <a:off x="6708531" y="1636713"/>
            <a:ext cx="2180492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美術班協進會</a:t>
            </a:r>
            <a:r>
              <a:rPr lang="en-US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--</a:t>
            </a: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鍾心怡 </a:t>
            </a:r>
            <a:r>
              <a:rPr lang="zh-TW" altLang="en-US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  <a:endParaRPr lang="zh-TW" altLang="en-US" b="1" dirty="0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28" name="Text Box 1048"/>
          <p:cNvSpPr txBox="1">
            <a:spLocks noChangeArrowheads="1"/>
          </p:cNvSpPr>
          <p:nvPr/>
        </p:nvSpPr>
        <p:spPr bwMode="auto">
          <a:xfrm>
            <a:off x="6721720" y="2212975"/>
            <a:ext cx="2180492" cy="33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副會長 [ 班級代表*</a:t>
            </a:r>
            <a:r>
              <a:rPr lang="en-US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4</a:t>
            </a: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] </a:t>
            </a:r>
          </a:p>
        </p:txBody>
      </p:sp>
      <p:sp>
        <p:nvSpPr>
          <p:cNvPr id="5129" name="Text Box 1050"/>
          <p:cNvSpPr txBox="1">
            <a:spLocks noChangeArrowheads="1"/>
          </p:cNvSpPr>
          <p:nvPr/>
        </p:nvSpPr>
        <p:spPr bwMode="auto">
          <a:xfrm>
            <a:off x="7073412" y="4606925"/>
            <a:ext cx="1617785" cy="33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班級家長委員 </a:t>
            </a:r>
          </a:p>
        </p:txBody>
      </p:sp>
      <p:sp>
        <p:nvSpPr>
          <p:cNvPr id="5130" name="Text Box 1051"/>
          <p:cNvSpPr txBox="1">
            <a:spLocks noChangeArrowheads="1"/>
          </p:cNvSpPr>
          <p:nvPr/>
        </p:nvSpPr>
        <p:spPr bwMode="auto">
          <a:xfrm>
            <a:off x="7073412" y="5184775"/>
            <a:ext cx="181561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全體美術班家長 </a:t>
            </a:r>
          </a:p>
        </p:txBody>
      </p:sp>
      <p:sp>
        <p:nvSpPr>
          <p:cNvPr id="5131" name="Text Box 1052"/>
          <p:cNvSpPr txBox="1">
            <a:spLocks noChangeArrowheads="1"/>
          </p:cNvSpPr>
          <p:nvPr/>
        </p:nvSpPr>
        <p:spPr bwMode="auto">
          <a:xfrm>
            <a:off x="1979735" y="2163763"/>
            <a:ext cx="1008185" cy="33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行政支援</a:t>
            </a:r>
            <a:r>
              <a:rPr lang="zh-TW" altLang="en-US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    </a:t>
            </a:r>
          </a:p>
        </p:txBody>
      </p:sp>
      <p:sp>
        <p:nvSpPr>
          <p:cNvPr id="5132" name="Text Box 1053"/>
          <p:cNvSpPr txBox="1">
            <a:spLocks noChangeArrowheads="1"/>
          </p:cNvSpPr>
          <p:nvPr/>
        </p:nvSpPr>
        <p:spPr bwMode="auto">
          <a:xfrm>
            <a:off x="6697925" y="3022601"/>
            <a:ext cx="375487" cy="11271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活動組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33" name="Text Box 1054"/>
          <p:cNvSpPr txBox="1">
            <a:spLocks noChangeArrowheads="1"/>
          </p:cNvSpPr>
          <p:nvPr/>
        </p:nvSpPr>
        <p:spPr bwMode="auto">
          <a:xfrm>
            <a:off x="8526725" y="2987676"/>
            <a:ext cx="375487" cy="1158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志工組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34" name="Text Box 1074"/>
          <p:cNvSpPr txBox="1">
            <a:spLocks noChangeArrowheads="1"/>
          </p:cNvSpPr>
          <p:nvPr/>
        </p:nvSpPr>
        <p:spPr bwMode="auto">
          <a:xfrm>
            <a:off x="7166848" y="3003551"/>
            <a:ext cx="375487" cy="11461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總務組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35" name="Line 1076"/>
          <p:cNvSpPr>
            <a:spLocks noChangeShapeType="1"/>
          </p:cNvSpPr>
          <p:nvPr/>
        </p:nvSpPr>
        <p:spPr bwMode="auto">
          <a:xfrm>
            <a:off x="6932735" y="2776538"/>
            <a:ext cx="1758462" cy="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36" name="Line 1078"/>
          <p:cNvSpPr>
            <a:spLocks noChangeShapeType="1"/>
          </p:cNvSpPr>
          <p:nvPr/>
        </p:nvSpPr>
        <p:spPr bwMode="auto">
          <a:xfrm>
            <a:off x="7847135" y="4149725"/>
            <a:ext cx="0" cy="4572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37" name="Line 1079"/>
          <p:cNvSpPr>
            <a:spLocks noChangeShapeType="1"/>
          </p:cNvSpPr>
          <p:nvPr/>
        </p:nvSpPr>
        <p:spPr bwMode="auto">
          <a:xfrm flipV="1">
            <a:off x="5369170" y="1773239"/>
            <a:ext cx="1329104" cy="7937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38" name="Text Box 1080"/>
          <p:cNvSpPr txBox="1">
            <a:spLocks noChangeArrowheads="1"/>
          </p:cNvSpPr>
          <p:nvPr/>
        </p:nvSpPr>
        <p:spPr bwMode="auto">
          <a:xfrm>
            <a:off x="8081248" y="2987676"/>
            <a:ext cx="375487" cy="1158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文書組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39" name="Line 1084"/>
          <p:cNvSpPr>
            <a:spLocks noChangeShapeType="1"/>
          </p:cNvSpPr>
          <p:nvPr/>
        </p:nvSpPr>
        <p:spPr bwMode="auto">
          <a:xfrm flipH="1" flipV="1">
            <a:off x="2111620" y="1773239"/>
            <a:ext cx="1817077" cy="7937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0" name="Text Box 1085"/>
          <p:cNvSpPr txBox="1">
            <a:spLocks noChangeArrowheads="1"/>
          </p:cNvSpPr>
          <p:nvPr/>
        </p:nvSpPr>
        <p:spPr bwMode="auto">
          <a:xfrm>
            <a:off x="395536" y="1627189"/>
            <a:ext cx="174246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家長會 陳恩祈 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       </a:t>
            </a:r>
            <a:endParaRPr lang="zh-TW" altLang="en-US" b="1" dirty="0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41" name="Line 1087"/>
          <p:cNvSpPr>
            <a:spLocks noChangeShapeType="1"/>
          </p:cNvSpPr>
          <p:nvPr/>
        </p:nvSpPr>
        <p:spPr bwMode="auto">
          <a:xfrm>
            <a:off x="1181100" y="1962151"/>
            <a:ext cx="2931" cy="746125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2" name="Line 1088"/>
          <p:cNvSpPr>
            <a:spLocks noChangeShapeType="1"/>
          </p:cNvSpPr>
          <p:nvPr/>
        </p:nvSpPr>
        <p:spPr bwMode="auto">
          <a:xfrm>
            <a:off x="6932735" y="4303713"/>
            <a:ext cx="1828800" cy="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3" name="Line 1089"/>
          <p:cNvSpPr>
            <a:spLocks noChangeShapeType="1"/>
          </p:cNvSpPr>
          <p:nvPr/>
        </p:nvSpPr>
        <p:spPr bwMode="auto">
          <a:xfrm>
            <a:off x="8269166" y="4149725"/>
            <a:ext cx="2931" cy="1524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4" name="Line 1090"/>
          <p:cNvSpPr>
            <a:spLocks noChangeShapeType="1"/>
          </p:cNvSpPr>
          <p:nvPr/>
        </p:nvSpPr>
        <p:spPr bwMode="auto">
          <a:xfrm>
            <a:off x="8758605" y="4149725"/>
            <a:ext cx="2931" cy="1524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5" name="Line 1091"/>
          <p:cNvSpPr>
            <a:spLocks noChangeShapeType="1"/>
          </p:cNvSpPr>
          <p:nvPr/>
        </p:nvSpPr>
        <p:spPr bwMode="auto">
          <a:xfrm>
            <a:off x="7354766" y="4149725"/>
            <a:ext cx="2931" cy="1524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6" name="Line 1094"/>
          <p:cNvSpPr>
            <a:spLocks noChangeShapeType="1"/>
          </p:cNvSpPr>
          <p:nvPr/>
        </p:nvSpPr>
        <p:spPr bwMode="auto">
          <a:xfrm>
            <a:off x="7354766" y="2778125"/>
            <a:ext cx="2931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7" name="Line 1095"/>
          <p:cNvSpPr>
            <a:spLocks noChangeShapeType="1"/>
          </p:cNvSpPr>
          <p:nvPr/>
        </p:nvSpPr>
        <p:spPr bwMode="auto">
          <a:xfrm>
            <a:off x="7850066" y="4956175"/>
            <a:ext cx="0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8" name="Text Box 1162"/>
          <p:cNvSpPr txBox="1">
            <a:spLocks noChangeArrowheads="1"/>
          </p:cNvSpPr>
          <p:nvPr/>
        </p:nvSpPr>
        <p:spPr bwMode="auto">
          <a:xfrm>
            <a:off x="3812246" y="2173289"/>
            <a:ext cx="1547446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輔導室 吳佳榮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49" name="Text Box 1047"/>
          <p:cNvSpPr txBox="1">
            <a:spLocks noChangeArrowheads="1"/>
          </p:cNvSpPr>
          <p:nvPr/>
        </p:nvSpPr>
        <p:spPr bwMode="auto">
          <a:xfrm>
            <a:off x="3938954" y="1636713"/>
            <a:ext cx="1430215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校長 楊文森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       </a:t>
            </a:r>
            <a:endParaRPr lang="zh-TW" altLang="en-US" b="1" dirty="0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50" name="Line 1174"/>
          <p:cNvSpPr>
            <a:spLocks noChangeShapeType="1"/>
          </p:cNvSpPr>
          <p:nvPr/>
        </p:nvSpPr>
        <p:spPr bwMode="auto">
          <a:xfrm>
            <a:off x="7844205" y="2549525"/>
            <a:ext cx="2931" cy="4572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1" name="Line 1175"/>
          <p:cNvSpPr>
            <a:spLocks noChangeShapeType="1"/>
          </p:cNvSpPr>
          <p:nvPr/>
        </p:nvSpPr>
        <p:spPr bwMode="auto">
          <a:xfrm>
            <a:off x="8266235" y="2778125"/>
            <a:ext cx="2931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2" name="Line 1176"/>
          <p:cNvSpPr>
            <a:spLocks noChangeShapeType="1"/>
          </p:cNvSpPr>
          <p:nvPr/>
        </p:nvSpPr>
        <p:spPr bwMode="auto">
          <a:xfrm>
            <a:off x="6932735" y="2778125"/>
            <a:ext cx="2931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3" name="Line 1177"/>
          <p:cNvSpPr>
            <a:spLocks noChangeShapeType="1"/>
          </p:cNvSpPr>
          <p:nvPr/>
        </p:nvSpPr>
        <p:spPr bwMode="auto">
          <a:xfrm>
            <a:off x="8688266" y="2778125"/>
            <a:ext cx="2931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4" name="Text Box 1178"/>
          <p:cNvSpPr txBox="1">
            <a:spLocks noChangeArrowheads="1"/>
          </p:cNvSpPr>
          <p:nvPr/>
        </p:nvSpPr>
        <p:spPr bwMode="auto">
          <a:xfrm>
            <a:off x="7612325" y="3006725"/>
            <a:ext cx="375487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公關組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55" name="Line 1179"/>
          <p:cNvSpPr>
            <a:spLocks noChangeShapeType="1"/>
          </p:cNvSpPr>
          <p:nvPr/>
        </p:nvSpPr>
        <p:spPr bwMode="auto">
          <a:xfrm>
            <a:off x="6932735" y="4149725"/>
            <a:ext cx="2931" cy="1524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6" name="Line 1181"/>
          <p:cNvSpPr>
            <a:spLocks noChangeShapeType="1"/>
          </p:cNvSpPr>
          <p:nvPr/>
        </p:nvSpPr>
        <p:spPr bwMode="auto">
          <a:xfrm>
            <a:off x="7872047" y="5524500"/>
            <a:ext cx="8792" cy="1168400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7" name="Line 1184"/>
          <p:cNvSpPr>
            <a:spLocks noChangeShapeType="1"/>
          </p:cNvSpPr>
          <p:nvPr/>
        </p:nvSpPr>
        <p:spPr bwMode="auto">
          <a:xfrm>
            <a:off x="1175239" y="4038601"/>
            <a:ext cx="8792" cy="2657475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8" name="Line 1189"/>
          <p:cNvSpPr>
            <a:spLocks noChangeShapeType="1"/>
          </p:cNvSpPr>
          <p:nvPr/>
        </p:nvSpPr>
        <p:spPr bwMode="auto">
          <a:xfrm>
            <a:off x="4673112" y="1420813"/>
            <a:ext cx="0" cy="2159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9" name="Line 1190"/>
          <p:cNvSpPr>
            <a:spLocks noChangeShapeType="1"/>
          </p:cNvSpPr>
          <p:nvPr/>
        </p:nvSpPr>
        <p:spPr bwMode="auto">
          <a:xfrm flipH="1">
            <a:off x="2976197" y="2355850"/>
            <a:ext cx="984738" cy="0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60" name="Text Box 1045"/>
          <p:cNvSpPr txBox="1">
            <a:spLocks noChangeArrowheads="1"/>
          </p:cNvSpPr>
          <p:nvPr/>
        </p:nvSpPr>
        <p:spPr bwMode="auto">
          <a:xfrm>
            <a:off x="1780442" y="3092450"/>
            <a:ext cx="16881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訓導處 吳昱蒨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61" name="Text Box 1045"/>
          <p:cNvSpPr txBox="1">
            <a:spLocks noChangeArrowheads="1"/>
          </p:cNvSpPr>
          <p:nvPr/>
        </p:nvSpPr>
        <p:spPr bwMode="auto">
          <a:xfrm>
            <a:off x="1780442" y="3524251"/>
            <a:ext cx="16881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總務處 謝明政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62" name="Text Box 1162"/>
          <p:cNvSpPr txBox="1">
            <a:spLocks noChangeArrowheads="1"/>
          </p:cNvSpPr>
          <p:nvPr/>
        </p:nvSpPr>
        <p:spPr bwMode="auto">
          <a:xfrm>
            <a:off x="3816641" y="2722563"/>
            <a:ext cx="1547447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特教組 邱婉婷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63" name="Line 1189"/>
          <p:cNvSpPr>
            <a:spLocks noChangeShapeType="1"/>
          </p:cNvSpPr>
          <p:nvPr/>
        </p:nvSpPr>
        <p:spPr bwMode="auto">
          <a:xfrm>
            <a:off x="4667250" y="1966913"/>
            <a:ext cx="0" cy="2159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64" name="Line 1189"/>
          <p:cNvSpPr>
            <a:spLocks noChangeShapeType="1"/>
          </p:cNvSpPr>
          <p:nvPr/>
        </p:nvSpPr>
        <p:spPr bwMode="auto">
          <a:xfrm>
            <a:off x="4670181" y="2506663"/>
            <a:ext cx="0" cy="2159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65" name="Text Box 1086"/>
          <p:cNvSpPr txBox="1">
            <a:spLocks noChangeArrowheads="1"/>
          </p:cNvSpPr>
          <p:nvPr/>
        </p:nvSpPr>
        <p:spPr bwMode="auto">
          <a:xfrm>
            <a:off x="949505" y="2716213"/>
            <a:ext cx="430887" cy="190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家長會組織系統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grpSp>
        <p:nvGrpSpPr>
          <p:cNvPr id="5166" name="群組 1"/>
          <p:cNvGrpSpPr>
            <a:grpSpLocks/>
          </p:cNvGrpSpPr>
          <p:nvPr/>
        </p:nvGrpSpPr>
        <p:grpSpPr bwMode="auto">
          <a:xfrm>
            <a:off x="2968869" y="3068638"/>
            <a:ext cx="3330820" cy="3060700"/>
            <a:chOff x="3216172" y="3635091"/>
            <a:chExt cx="3608802" cy="306098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172" name="Line 1183"/>
            <p:cNvSpPr>
              <a:spLocks noChangeShapeType="1"/>
            </p:cNvSpPr>
            <p:nvPr/>
          </p:nvSpPr>
          <p:spPr bwMode="auto">
            <a:xfrm flipH="1" flipV="1">
              <a:off x="4520547" y="6245623"/>
              <a:ext cx="1228820" cy="778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73" name="Line 1183"/>
            <p:cNvSpPr>
              <a:spLocks noChangeShapeType="1"/>
            </p:cNvSpPr>
            <p:nvPr/>
          </p:nvSpPr>
          <p:spPr bwMode="auto">
            <a:xfrm flipH="1">
              <a:off x="4376520" y="4013008"/>
              <a:ext cx="0" cy="2448675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74" name="Line 1183"/>
            <p:cNvSpPr>
              <a:spLocks noChangeShapeType="1"/>
            </p:cNvSpPr>
            <p:nvPr/>
          </p:nvSpPr>
          <p:spPr bwMode="auto">
            <a:xfrm flipH="1">
              <a:off x="5672760" y="4013008"/>
              <a:ext cx="0" cy="2448675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75" name="Text Box 1065"/>
            <p:cNvSpPr txBox="1">
              <a:spLocks noChangeArrowheads="1"/>
            </p:cNvSpPr>
            <p:nvPr/>
          </p:nvSpPr>
          <p:spPr bwMode="auto">
            <a:xfrm>
              <a:off x="5134582" y="5951844"/>
              <a:ext cx="1109745" cy="55408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術科老師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zh-TW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謝</a:t>
              </a: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愷宸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76" name="Text Box 1068"/>
            <p:cNvSpPr txBox="1">
              <a:spLocks noChangeArrowheads="1"/>
            </p:cNvSpPr>
            <p:nvPr/>
          </p:nvSpPr>
          <p:spPr bwMode="auto">
            <a:xfrm>
              <a:off x="3872426" y="5956606"/>
              <a:ext cx="1109745" cy="553998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六美導師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陳憲德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77" name="Line 1183"/>
            <p:cNvSpPr>
              <a:spLocks noChangeShapeType="1"/>
            </p:cNvSpPr>
            <p:nvPr/>
          </p:nvSpPr>
          <p:spPr bwMode="auto">
            <a:xfrm flipH="1" flipV="1">
              <a:off x="4451996" y="3779001"/>
              <a:ext cx="1228820" cy="778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78" name="Text Box 1062"/>
            <p:cNvSpPr txBox="1">
              <a:spLocks noChangeArrowheads="1"/>
            </p:cNvSpPr>
            <p:nvPr/>
          </p:nvSpPr>
          <p:spPr bwMode="auto">
            <a:xfrm>
              <a:off x="3872425" y="3981953"/>
              <a:ext cx="1109745" cy="55404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三美導師</a:t>
              </a:r>
              <a:endParaRPr lang="en-US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王韻婷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79" name="Text Box 1063"/>
            <p:cNvSpPr txBox="1">
              <a:spLocks noChangeArrowheads="1"/>
            </p:cNvSpPr>
            <p:nvPr/>
          </p:nvSpPr>
          <p:spPr bwMode="auto">
            <a:xfrm>
              <a:off x="3872425" y="4639347"/>
              <a:ext cx="1109745" cy="55404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四美導師</a:t>
              </a:r>
              <a:endParaRPr lang="en-US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顏宇珮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0" name="Text Box 1064"/>
            <p:cNvSpPr txBox="1">
              <a:spLocks noChangeArrowheads="1"/>
            </p:cNvSpPr>
            <p:nvPr/>
          </p:nvSpPr>
          <p:spPr bwMode="auto">
            <a:xfrm>
              <a:off x="3872425" y="5300328"/>
              <a:ext cx="1109745" cy="55404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五美導師蕭麗靜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1" name="Text Box 1066"/>
            <p:cNvSpPr txBox="1">
              <a:spLocks noChangeArrowheads="1"/>
            </p:cNvSpPr>
            <p:nvPr/>
          </p:nvSpPr>
          <p:spPr bwMode="auto">
            <a:xfrm>
              <a:off x="5134582" y="4644110"/>
              <a:ext cx="1109745" cy="55408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術科老師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莊惠怡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2" name="Text Box 1067"/>
            <p:cNvSpPr txBox="1">
              <a:spLocks noChangeArrowheads="1"/>
            </p:cNvSpPr>
            <p:nvPr/>
          </p:nvSpPr>
          <p:spPr bwMode="auto">
            <a:xfrm>
              <a:off x="5134582" y="5300328"/>
              <a:ext cx="1109745" cy="55408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術科老師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莊子誼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3" name="Text Box 1069"/>
            <p:cNvSpPr txBox="1">
              <a:spLocks noChangeArrowheads="1"/>
            </p:cNvSpPr>
            <p:nvPr/>
          </p:nvSpPr>
          <p:spPr bwMode="auto">
            <a:xfrm>
              <a:off x="5134582" y="3981953"/>
              <a:ext cx="1109745" cy="55404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術科老師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邱婉婷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4" name="Line 1189"/>
            <p:cNvSpPr>
              <a:spLocks noChangeShapeType="1"/>
            </p:cNvSpPr>
            <p:nvPr/>
          </p:nvSpPr>
          <p:spPr bwMode="auto">
            <a:xfrm>
              <a:off x="4448533" y="3771186"/>
              <a:ext cx="0" cy="216060"/>
            </a:xfrm>
            <a:prstGeom prst="lin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 type="triangle" w="med" len="med"/>
            </a:ln>
            <a:extLst/>
          </p:spPr>
          <p:txBody>
            <a:bodyPr wrap="none" anchor="ctr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85" name="Line 1189"/>
            <p:cNvSpPr>
              <a:spLocks noChangeShapeType="1"/>
            </p:cNvSpPr>
            <p:nvPr/>
          </p:nvSpPr>
          <p:spPr bwMode="auto">
            <a:xfrm>
              <a:off x="5681557" y="3774333"/>
              <a:ext cx="0" cy="216060"/>
            </a:xfrm>
            <a:prstGeom prst="lin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 type="triangle" w="med" len="med"/>
            </a:ln>
            <a:extLst/>
          </p:spPr>
          <p:txBody>
            <a:bodyPr wrap="none" anchor="ctr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86" name="Line 1183"/>
            <p:cNvSpPr>
              <a:spLocks noChangeShapeType="1"/>
            </p:cNvSpPr>
            <p:nvPr/>
          </p:nvSpPr>
          <p:spPr bwMode="auto">
            <a:xfrm flipH="1">
              <a:off x="5066209" y="3635091"/>
              <a:ext cx="0" cy="144040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87" name="Text Box 1060"/>
            <p:cNvSpPr txBox="1">
              <a:spLocks noChangeArrowheads="1"/>
            </p:cNvSpPr>
            <p:nvPr/>
          </p:nvSpPr>
          <p:spPr bwMode="auto">
            <a:xfrm>
              <a:off x="3216172" y="4941450"/>
              <a:ext cx="728716" cy="58482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TW" altLang="en-US" b="1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學科課程</a:t>
              </a:r>
              <a:endParaRPr lang="zh-TW" altLang="zh-TW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8" name="Text Box 1061"/>
            <p:cNvSpPr txBox="1">
              <a:spLocks noChangeArrowheads="1"/>
            </p:cNvSpPr>
            <p:nvPr/>
          </p:nvSpPr>
          <p:spPr bwMode="auto">
            <a:xfrm>
              <a:off x="6139123" y="4941450"/>
              <a:ext cx="685851" cy="58482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TW" altLang="en-US" b="1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專門課程</a:t>
              </a:r>
              <a:endParaRPr lang="zh-TW" altLang="zh-TW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9" name="Line 1183"/>
            <p:cNvSpPr>
              <a:spLocks noChangeShapeType="1"/>
            </p:cNvSpPr>
            <p:nvPr/>
          </p:nvSpPr>
          <p:spPr bwMode="auto">
            <a:xfrm flipH="1">
              <a:off x="5055499" y="6245622"/>
              <a:ext cx="3051" cy="450453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</p:grpSp>
      <p:sp>
        <p:nvSpPr>
          <p:cNvPr id="5167" name="Text Box 1052"/>
          <p:cNvSpPr txBox="1">
            <a:spLocks noChangeArrowheads="1"/>
          </p:cNvSpPr>
          <p:nvPr/>
        </p:nvSpPr>
        <p:spPr bwMode="auto">
          <a:xfrm>
            <a:off x="5502520" y="1628775"/>
            <a:ext cx="1008185" cy="33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外聘教授</a:t>
            </a:r>
            <a:r>
              <a:rPr lang="zh-TW" altLang="en-US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    </a:t>
            </a:r>
          </a:p>
        </p:txBody>
      </p:sp>
      <p:sp>
        <p:nvSpPr>
          <p:cNvPr id="5168" name="Line 1177"/>
          <p:cNvSpPr>
            <a:spLocks noChangeShapeType="1"/>
          </p:cNvSpPr>
          <p:nvPr/>
        </p:nvSpPr>
        <p:spPr bwMode="auto">
          <a:xfrm flipH="1">
            <a:off x="7854462" y="1981201"/>
            <a:ext cx="4397" cy="257175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43436"/>
      </p:ext>
    </p:extLst>
  </p:cSld>
  <p:clrMapOvr>
    <a:masterClrMapping/>
  </p:clrMapOvr>
  <p:transition spd="med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圓角矩形 319"/>
          <p:cNvSpPr/>
          <p:nvPr/>
        </p:nvSpPr>
        <p:spPr bwMode="auto">
          <a:xfrm>
            <a:off x="2001972" y="5299294"/>
            <a:ext cx="6780335" cy="14128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zh-TW" altLang="en-US">
              <a:latin typeface="Arial" charset="0"/>
              <a:ea typeface="標楷體" pitchFamily="65" charset="-120"/>
            </a:endParaRPr>
          </a:p>
        </p:txBody>
      </p:sp>
      <p:sp>
        <p:nvSpPr>
          <p:cNvPr id="315" name="圓角矩形 314"/>
          <p:cNvSpPr/>
          <p:nvPr/>
        </p:nvSpPr>
        <p:spPr bwMode="auto">
          <a:xfrm>
            <a:off x="5577254" y="3068638"/>
            <a:ext cx="3248758" cy="2089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4" name="圓角矩形 313"/>
          <p:cNvSpPr/>
          <p:nvPr/>
        </p:nvSpPr>
        <p:spPr bwMode="auto">
          <a:xfrm>
            <a:off x="2054469" y="3068638"/>
            <a:ext cx="3248758" cy="2089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0" name="圓角矩形 309"/>
          <p:cNvSpPr/>
          <p:nvPr/>
        </p:nvSpPr>
        <p:spPr bwMode="auto">
          <a:xfrm>
            <a:off x="2045677" y="1557339"/>
            <a:ext cx="6780335" cy="13668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zh-TW" altLang="en-US">
              <a:latin typeface="Arial" charset="0"/>
              <a:ea typeface="標楷體" pitchFamily="65" charset="-120"/>
            </a:endParaRPr>
          </a:p>
        </p:txBody>
      </p:sp>
      <p:sp>
        <p:nvSpPr>
          <p:cNvPr id="6442" name="矩形 21"/>
          <p:cNvSpPr>
            <a:spLocks noChangeArrowheads="1"/>
          </p:cNvSpPr>
          <p:nvPr/>
        </p:nvSpPr>
        <p:spPr bwMode="auto">
          <a:xfrm>
            <a:off x="3774831" y="1113263"/>
            <a:ext cx="2923293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1100" dirty="0">
                <a:solidFill>
                  <a:srgbClr val="4D4D4D"/>
                </a:solidFill>
                <a:ea typeface="標楷體" pitchFamily="65" charset="-120"/>
              </a:rPr>
              <a:t>Chung-Li  Elementary  School</a:t>
            </a:r>
            <a:r>
              <a:rPr lang="zh-TW" altLang="en-US" sz="1100" dirty="0">
                <a:solidFill>
                  <a:srgbClr val="4D4D4D"/>
                </a:solidFill>
                <a:ea typeface="標楷體" pitchFamily="65" charset="-120"/>
              </a:rPr>
              <a:t>  </a:t>
            </a:r>
            <a:r>
              <a:rPr lang="en-US" altLang="zh-TW" sz="1100" dirty="0">
                <a:solidFill>
                  <a:srgbClr val="4D4D4D"/>
                </a:solidFill>
                <a:ea typeface="標楷體" pitchFamily="65" charset="-120"/>
              </a:rPr>
              <a:t>Art</a:t>
            </a:r>
            <a:r>
              <a:rPr lang="zh-TW" altLang="en-US" sz="1100" dirty="0">
                <a:solidFill>
                  <a:srgbClr val="4D4D4D"/>
                </a:solidFill>
                <a:ea typeface="標楷體" pitchFamily="65" charset="-120"/>
              </a:rPr>
              <a:t>  </a:t>
            </a:r>
            <a:r>
              <a:rPr lang="en-US" altLang="zh-TW" sz="1100" dirty="0">
                <a:solidFill>
                  <a:srgbClr val="4D4D4D"/>
                </a:solidFill>
                <a:ea typeface="標楷體" pitchFamily="65" charset="-120"/>
              </a:rPr>
              <a:t>Class</a:t>
            </a:r>
            <a:endParaRPr lang="zh-TW" altLang="en-US" sz="1100" dirty="0">
              <a:ea typeface="標楷體" pitchFamily="65" charset="-120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2231782" y="548988"/>
            <a:ext cx="577594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中壢國小  </a:t>
            </a:r>
            <a:r>
              <a:rPr lang="zh-TW" altLang="en-US" sz="3200"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課程發展工作小組</a:t>
            </a:r>
            <a:r>
              <a:rPr lang="zh-TW" altLang="en-US" sz="2000"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 美術班</a:t>
            </a:r>
          </a:p>
        </p:txBody>
      </p:sp>
      <p:sp>
        <p:nvSpPr>
          <p:cNvPr id="6154" name="Rectangle 1"/>
          <p:cNvSpPr>
            <a:spLocks noChangeArrowheads="1"/>
          </p:cNvSpPr>
          <p:nvPr/>
        </p:nvSpPr>
        <p:spPr bwMode="auto">
          <a:xfrm>
            <a:off x="2892858" y="1112858"/>
            <a:ext cx="88197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lang="en-US" altLang="zh-TW" sz="1200" dirty="0">
                <a:ea typeface="標楷體" pitchFamily="65" charset="-120"/>
                <a:cs typeface="Times New Roman" pitchFamily="18" charset="0"/>
              </a:rPr>
              <a:t>109</a:t>
            </a:r>
            <a:r>
              <a:rPr lang="zh-TW" altLang="en-US" sz="1200" dirty="0">
                <a:ea typeface="標楷體" pitchFamily="65" charset="-120"/>
                <a:cs typeface="Times New Roman" pitchFamily="18" charset="0"/>
              </a:rPr>
              <a:t>學年度</a:t>
            </a:r>
            <a:endParaRPr lang="en-US" altLang="zh-TW" sz="1200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5" name="矩形 284"/>
          <p:cNvSpPr/>
          <p:nvPr/>
        </p:nvSpPr>
        <p:spPr>
          <a:xfrm>
            <a:off x="2145207" y="1916113"/>
            <a:ext cx="156966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行政</a:t>
            </a:r>
            <a:r>
              <a:rPr kumimoji="0" lang="en-US" altLang="zh-TW" sz="2400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/</a:t>
            </a:r>
            <a:r>
              <a:rPr kumimoji="0" lang="zh-TW" altLang="en-US" sz="2400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家長</a:t>
            </a:r>
          </a:p>
        </p:txBody>
      </p:sp>
      <p:sp>
        <p:nvSpPr>
          <p:cNvPr id="288" name="矩形 287"/>
          <p:cNvSpPr/>
          <p:nvPr/>
        </p:nvSpPr>
        <p:spPr>
          <a:xfrm>
            <a:off x="3818793" y="1577976"/>
            <a:ext cx="4273927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召集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人：楊文森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校長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執  行：吳佳榮</a:t>
            </a:r>
            <a:r>
              <a:rPr lang="zh-TW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主任</a:t>
            </a:r>
            <a:r>
              <a:rPr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/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美術班主管處室</a:t>
            </a:r>
            <a:endParaRPr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諮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  </a:t>
            </a:r>
            <a:r>
              <a:rPr lang="zh-TW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詢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：郭榮瑞教授</a:t>
            </a:r>
            <a:r>
              <a:rPr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/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胡毓正主任</a:t>
            </a:r>
            <a:endParaRPr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家  長：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鍾心怡會長</a:t>
            </a:r>
            <a:r>
              <a:rPr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/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美術班協進會</a:t>
            </a:r>
            <a:endParaRPr kumimoji="0" lang="zh-TW" altLang="en-US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sp>
        <p:nvSpPr>
          <p:cNvPr id="290" name="矩形 289"/>
          <p:cNvSpPr/>
          <p:nvPr/>
        </p:nvSpPr>
        <p:spPr>
          <a:xfrm>
            <a:off x="2804630" y="3111501"/>
            <a:ext cx="156966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學科</a:t>
            </a:r>
            <a:r>
              <a:rPr kumimoji="0" lang="en-US" altLang="zh-TW" sz="24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/</a:t>
            </a:r>
            <a:r>
              <a:rPr kumimoji="0" lang="zh-TW" altLang="en-US" sz="24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導師</a:t>
            </a:r>
          </a:p>
        </p:txBody>
      </p:sp>
      <p:sp>
        <p:nvSpPr>
          <p:cNvPr id="291" name="矩形 290"/>
          <p:cNvSpPr/>
          <p:nvPr/>
        </p:nvSpPr>
        <p:spPr>
          <a:xfrm>
            <a:off x="2054469" y="3689351"/>
            <a:ext cx="319014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6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年級導師：陳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憲德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5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年級導師：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蕭麗靜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4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年級導師：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顏宇珮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3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年級導師：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王韻婷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  <a:endParaRPr lang="zh-TW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sp>
        <p:nvSpPr>
          <p:cNvPr id="298" name="矩形 297"/>
          <p:cNvSpPr/>
          <p:nvPr/>
        </p:nvSpPr>
        <p:spPr>
          <a:xfrm>
            <a:off x="5435845" y="3689351"/>
            <a:ext cx="352864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設計製作表現：謝愷宸老師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版印複合表現：莊惠怡老師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繪畫創作表現：莊子誼老師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綜合造形表現：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邱婉婷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</a:p>
        </p:txBody>
      </p:sp>
      <p:sp>
        <p:nvSpPr>
          <p:cNvPr id="307" name="矩形 306"/>
          <p:cNvSpPr/>
          <p:nvPr/>
        </p:nvSpPr>
        <p:spPr>
          <a:xfrm>
            <a:off x="1994200" y="5574763"/>
            <a:ext cx="156966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1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與藝術家有約</a:t>
            </a:r>
            <a:endParaRPr kumimoji="0" lang="en-US" altLang="zh-TW" sz="1800" b="1" kern="100" dirty="0">
              <a:latin typeface="華康儷粗黑" pitchFamily="49" charset="-120"/>
              <a:ea typeface="華康儷粗黑" pitchFamily="49" charset="-120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1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外聘講師</a:t>
            </a:r>
          </a:p>
        </p:txBody>
      </p:sp>
      <p:sp>
        <p:nvSpPr>
          <p:cNvPr id="308" name="矩形 307"/>
          <p:cNvSpPr/>
          <p:nvPr/>
        </p:nvSpPr>
        <p:spPr>
          <a:xfrm>
            <a:off x="6491550" y="3111501"/>
            <a:ext cx="141577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專門課程</a:t>
            </a:r>
          </a:p>
        </p:txBody>
      </p:sp>
      <p:sp>
        <p:nvSpPr>
          <p:cNvPr id="309" name="矩形 308"/>
          <p:cNvSpPr/>
          <p:nvPr/>
        </p:nvSpPr>
        <p:spPr>
          <a:xfrm>
            <a:off x="3508131" y="5375193"/>
            <a:ext cx="5251938" cy="10060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郭榮瑞</a:t>
            </a:r>
            <a:r>
              <a:rPr kumimoji="0" lang="en-US" altLang="zh-TW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創意繪畫</a:t>
            </a:r>
            <a:r>
              <a:rPr kumimoji="0" lang="en-US" altLang="zh-TW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      林益進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書畫藝術、篆刻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en-US" altLang="zh-TW" sz="2000" b="1" kern="1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傅璧玉</a:t>
            </a:r>
            <a:r>
              <a:rPr kumimoji="0" lang="en-US" altLang="zh-TW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造形藝術</a:t>
            </a:r>
            <a:r>
              <a:rPr kumimoji="0" lang="en-US" altLang="zh-TW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      胡毓正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裝置藝術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en-US" altLang="zh-TW" sz="2000" b="1" kern="1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ctr">
              <a:lnSpc>
                <a:spcPts val="700"/>
              </a:lnSpc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范成殷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漫畫藝術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      謝秀珮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繡藝術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163" name="直線接點 311"/>
          <p:cNvCxnSpPr>
            <a:cxnSpLocks noChangeShapeType="1"/>
          </p:cNvCxnSpPr>
          <p:nvPr/>
        </p:nvCxnSpPr>
        <p:spPr bwMode="auto">
          <a:xfrm>
            <a:off x="3774831" y="1700214"/>
            <a:ext cx="0" cy="1081087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4" name="直線接點 315"/>
          <p:cNvCxnSpPr>
            <a:cxnSpLocks noChangeShapeType="1"/>
          </p:cNvCxnSpPr>
          <p:nvPr/>
        </p:nvCxnSpPr>
        <p:spPr bwMode="auto">
          <a:xfrm>
            <a:off x="2385646" y="3644900"/>
            <a:ext cx="2592266" cy="0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5" name="直線接點 318"/>
          <p:cNvCxnSpPr>
            <a:cxnSpLocks noChangeShapeType="1"/>
          </p:cNvCxnSpPr>
          <p:nvPr/>
        </p:nvCxnSpPr>
        <p:spPr bwMode="auto">
          <a:xfrm>
            <a:off x="5842489" y="3644900"/>
            <a:ext cx="2592265" cy="0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6" name="直線接點 320"/>
          <p:cNvCxnSpPr>
            <a:cxnSpLocks noChangeShapeType="1"/>
          </p:cNvCxnSpPr>
          <p:nvPr/>
        </p:nvCxnSpPr>
        <p:spPr bwMode="auto">
          <a:xfrm>
            <a:off x="3508131" y="5299294"/>
            <a:ext cx="0" cy="1079500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9" name="矩形 298"/>
          <p:cNvSpPr/>
          <p:nvPr/>
        </p:nvSpPr>
        <p:spPr>
          <a:xfrm>
            <a:off x="4863165" y="3244850"/>
            <a:ext cx="108234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zh-TW" altLang="en-US" sz="20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編制</a:t>
            </a:r>
            <a:r>
              <a:rPr kumimoji="0" lang="en-US" altLang="zh-TW" sz="20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2.0</a:t>
            </a:r>
            <a:endParaRPr lang="zh-TW" altLang="en-US" dirty="0">
              <a:latin typeface="Arial" charset="0"/>
              <a:ea typeface="標楷體" pitchFamily="65" charset="-120"/>
            </a:endParaRPr>
          </a:p>
        </p:txBody>
      </p:sp>
      <p:cxnSp>
        <p:nvCxnSpPr>
          <p:cNvPr id="6168" name="直線接點 320"/>
          <p:cNvCxnSpPr>
            <a:cxnSpLocks noChangeShapeType="1"/>
          </p:cNvCxnSpPr>
          <p:nvPr/>
        </p:nvCxnSpPr>
        <p:spPr bwMode="auto">
          <a:xfrm>
            <a:off x="5838360" y="5320869"/>
            <a:ext cx="4129" cy="1057925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69" name="Picture 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122" y="1606841"/>
            <a:ext cx="1618175" cy="13668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890" y="5333888"/>
            <a:ext cx="1683726" cy="12473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F1794F4-F22D-40E1-9511-ADA01F92D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6" y="3470434"/>
            <a:ext cx="1650833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6911"/>
      </p:ext>
    </p:extLst>
  </p:cSld>
  <p:clrMapOvr>
    <a:masterClrMapping/>
  </p:clrMapOvr>
  <p:transition spd="med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487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313" y="4012078"/>
            <a:ext cx="2400266" cy="1800200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3319" y="4012078"/>
            <a:ext cx="2422636" cy="17211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圖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11374" r="5875" b="10250"/>
          <a:stretch/>
        </p:blipFill>
        <p:spPr bwMode="auto">
          <a:xfrm>
            <a:off x="5720741" y="4012078"/>
            <a:ext cx="2409649" cy="17211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77493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彩</a:t>
            </a:r>
            <a:r>
              <a:rPr lang="zh-TW" altLang="en-US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畫、水墨</a:t>
            </a:r>
            <a:r>
              <a:rPr lang="zh-TW" altLang="en-US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：</a:t>
            </a:r>
            <a:r>
              <a:rPr lang="en-US" altLang="zh-TW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en-US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色彩認識、淡濃墨學習、構圖呈現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... </a:t>
            </a:r>
            <a:r>
              <a:rPr lang="en-US" altLang="zh-TW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】</a:t>
            </a:r>
            <a:endParaRPr lang="en-US" altLang="zh-TW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endParaRPr lang="en-US" altLang="zh-TW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2159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術</a:t>
            </a:r>
            <a:r>
              <a:rPr lang="zh-TW" altLang="en-US" sz="3600" dirty="0" smtClean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科課程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8316" r="8331" b="9052"/>
          <a:stretch/>
        </p:blipFill>
        <p:spPr>
          <a:xfrm>
            <a:off x="3118384" y="1951922"/>
            <a:ext cx="2374212" cy="17548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11034" r="5748" b="7127"/>
          <a:stretch/>
        </p:blipFill>
        <p:spPr>
          <a:xfrm rot="16200000">
            <a:off x="5937548" y="1693259"/>
            <a:ext cx="1815470" cy="231976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6" b="4216"/>
          <a:stretch/>
        </p:blipFill>
        <p:spPr>
          <a:xfrm rot="16200000">
            <a:off x="873597" y="1654793"/>
            <a:ext cx="1717935" cy="23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00066"/>
      </p:ext>
    </p:extLst>
  </p:cSld>
  <p:clrMapOvr>
    <a:masterClrMapping/>
  </p:clrMapOvr>
  <p:transition spd="med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487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798092" y="4453445"/>
            <a:ext cx="2444359" cy="1631739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733" y="3980494"/>
            <a:ext cx="2620188" cy="17527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59795" y="2302553"/>
            <a:ext cx="1635142" cy="12263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8325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版畫、複合媒</a:t>
            </a: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材</a:t>
            </a:r>
            <a:r>
              <a:rPr lang="zh-TW" altLang="en-US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：</a:t>
            </a:r>
            <a:r>
              <a:rPr lang="en-US" altLang="zh-TW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en-US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雕刻</a:t>
            </a:r>
            <a:r>
              <a:rPr lang="zh-TW" altLang="en-US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、色彩調和、美的原理原則、工具使用</a:t>
            </a:r>
            <a:r>
              <a:rPr lang="en-US" altLang="zh-TW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....】</a:t>
            </a:r>
            <a:endParaRPr lang="en-US" altLang="zh-TW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2159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術</a:t>
            </a:r>
            <a:r>
              <a:rPr lang="zh-TW" altLang="en-US" sz="3600" dirty="0" smtClean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科課程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54" y="2217254"/>
            <a:ext cx="2214583" cy="14814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54" y="3953901"/>
            <a:ext cx="2659942" cy="17793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3" y="2226239"/>
            <a:ext cx="2190460" cy="14652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22700" b="9050"/>
          <a:stretch/>
        </p:blipFill>
        <p:spPr>
          <a:xfrm>
            <a:off x="7934441" y="5432825"/>
            <a:ext cx="1086335" cy="10586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4284" r="5901" b="11133"/>
          <a:stretch/>
        </p:blipFill>
        <p:spPr>
          <a:xfrm>
            <a:off x="6749936" y="2226239"/>
            <a:ext cx="2172409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8848"/>
      </p:ext>
    </p:extLst>
  </p:cSld>
  <p:clrMapOvr>
    <a:masterClrMapping/>
  </p:clrMapOvr>
  <p:transition spd="med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8532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設</a:t>
            </a: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計</a:t>
            </a:r>
            <a:r>
              <a:rPr lang="zh-TW" altLang="en-US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、數位藝術</a:t>
            </a:r>
            <a:r>
              <a:rPr lang="zh-TW" altLang="en-US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：</a:t>
            </a:r>
            <a:r>
              <a:rPr lang="en-US" altLang="zh-TW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電</a:t>
            </a:r>
            <a:r>
              <a:rPr lang="zh-TW" altLang="en-US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腦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軟</a:t>
            </a:r>
            <a:r>
              <a:rPr lang="zh-TW" altLang="en-US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體學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習</a:t>
            </a:r>
            <a:r>
              <a:rPr lang="zh-TW" altLang="en-US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、商品設計</a:t>
            </a:r>
            <a:r>
              <a:rPr lang="en-US" altLang="zh-TW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...】</a:t>
            </a:r>
            <a:endParaRPr lang="en-US" altLang="zh-TW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2159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術</a:t>
            </a:r>
            <a:r>
              <a:rPr lang="zh-TW" altLang="en-US" sz="3600" dirty="0" smtClean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科課程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28814"/>
            <a:ext cx="2124443" cy="15933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414" y="4125400"/>
            <a:ext cx="2690877" cy="201815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2136" y="4118704"/>
            <a:ext cx="2637313" cy="197798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90" y="1907676"/>
            <a:ext cx="1326062" cy="18757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79" y="1902810"/>
            <a:ext cx="1221755" cy="172819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53" y="1930232"/>
            <a:ext cx="2387871" cy="159191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26" y="3792005"/>
            <a:ext cx="1971930" cy="262924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88" y="3656720"/>
            <a:ext cx="1168598" cy="155813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97" y="5084634"/>
            <a:ext cx="113412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78954"/>
      </p:ext>
    </p:extLst>
  </p:cSld>
  <p:clrMapOvr>
    <a:masterClrMapping/>
  </p:clrMapOvr>
  <p:transition spd="med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487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90723" y="4412574"/>
            <a:ext cx="2137822" cy="1603366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758945" y="4407044"/>
            <a:ext cx="2144142" cy="160810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656732" y="4421621"/>
            <a:ext cx="2166712" cy="16250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文字方塊 24"/>
          <p:cNvSpPr txBox="1">
            <a:spLocks noChangeArrowheads="1"/>
          </p:cNvSpPr>
          <p:nvPr/>
        </p:nvSpPr>
        <p:spPr bwMode="auto">
          <a:xfrm>
            <a:off x="736386" y="6309320"/>
            <a:ext cx="1729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 smtClean="0">
                <a:solidFill>
                  <a:schemeClr val="tx1"/>
                </a:solidFill>
                <a:ea typeface="標楷體" pitchFamily="65" charset="-120"/>
              </a:rPr>
              <a:t>上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釉</a:t>
            </a:r>
            <a:endParaRPr lang="zh-TW" altLang="en-US" b="1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0495" name="文字方塊 26"/>
          <p:cNvSpPr txBox="1">
            <a:spLocks noChangeArrowheads="1"/>
          </p:cNvSpPr>
          <p:nvPr/>
        </p:nvSpPr>
        <p:spPr bwMode="auto">
          <a:xfrm>
            <a:off x="5277667" y="3780414"/>
            <a:ext cx="231237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 smtClean="0">
                <a:solidFill>
                  <a:schemeClr val="tx1"/>
                </a:solidFill>
                <a:ea typeface="標楷體" pitchFamily="65" charset="-120"/>
              </a:rPr>
              <a:t>陶板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製作</a:t>
            </a:r>
            <a:endParaRPr lang="zh-TW" altLang="en-US" b="1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0497" name="文字方塊 28"/>
          <p:cNvSpPr txBox="1">
            <a:spLocks noChangeArrowheads="1"/>
          </p:cNvSpPr>
          <p:nvPr/>
        </p:nvSpPr>
        <p:spPr bwMode="auto">
          <a:xfrm>
            <a:off x="743282" y="3720545"/>
            <a:ext cx="1729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 smtClean="0">
                <a:solidFill>
                  <a:schemeClr val="tx1"/>
                </a:solidFill>
                <a:ea typeface="標楷體" pitchFamily="65" charset="-120"/>
              </a:rPr>
              <a:t>創意發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揮</a:t>
            </a:r>
            <a:endParaRPr lang="zh-TW" altLang="en-US" b="1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0498" name="文字方塊 29"/>
          <p:cNvSpPr txBox="1">
            <a:spLocks noChangeArrowheads="1"/>
          </p:cNvSpPr>
          <p:nvPr/>
        </p:nvSpPr>
        <p:spPr bwMode="auto">
          <a:xfrm>
            <a:off x="3189072" y="3735981"/>
            <a:ext cx="17276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徒</a:t>
            </a:r>
            <a:r>
              <a:rPr lang="zh-TW" altLang="en-US" b="1" dirty="0" smtClean="0">
                <a:solidFill>
                  <a:schemeClr val="tx1"/>
                </a:solidFill>
                <a:ea typeface="標楷體" pitchFamily="65" charset="-120"/>
              </a:rPr>
              <a:t>手成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形</a:t>
            </a:r>
            <a:endParaRPr lang="zh-TW" altLang="en-US" b="1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0499" name="文字方塊 30"/>
          <p:cNvSpPr txBox="1">
            <a:spLocks noChangeArrowheads="1"/>
          </p:cNvSpPr>
          <p:nvPr/>
        </p:nvSpPr>
        <p:spPr bwMode="auto">
          <a:xfrm>
            <a:off x="4621354" y="6342707"/>
            <a:ext cx="23270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綜合造形</a:t>
            </a:r>
            <a:endParaRPr lang="zh-TW" altLang="en-US" b="1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0500" name="文字方塊 31"/>
          <p:cNvSpPr txBox="1">
            <a:spLocks noChangeArrowheads="1"/>
          </p:cNvSpPr>
          <p:nvPr/>
        </p:nvSpPr>
        <p:spPr bwMode="auto">
          <a:xfrm>
            <a:off x="2915994" y="6330233"/>
            <a:ext cx="192698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 smtClean="0">
                <a:solidFill>
                  <a:schemeClr val="tx1"/>
                </a:solidFill>
                <a:ea typeface="標楷體" pitchFamily="65" charset="-120"/>
              </a:rPr>
              <a:t>人物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觀</a:t>
            </a:r>
            <a:r>
              <a:rPr lang="zh-TW" altLang="en-US" b="1" dirty="0" smtClean="0">
                <a:solidFill>
                  <a:schemeClr val="tx1"/>
                </a:solidFill>
                <a:ea typeface="標楷體" pitchFamily="65" charset="-120"/>
              </a:rPr>
              <a:t>察捏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塑</a:t>
            </a:r>
            <a:endParaRPr lang="zh-TW" altLang="en-US" b="1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77493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陶藝</a:t>
            </a:r>
            <a:r>
              <a:rPr lang="zh-TW" altLang="en-US" sz="2400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、綜合造形</a:t>
            </a:r>
            <a:r>
              <a:rPr lang="en-US" altLang="zh-TW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en-US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立體捏塑、基本成形技法教學</a:t>
            </a:r>
            <a:r>
              <a:rPr lang="en-US" altLang="zh-TW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....</a:t>
            </a:r>
            <a:r>
              <a:rPr lang="en-US" altLang="zh-TW" dirty="0" smtClean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】</a:t>
            </a:r>
            <a:endParaRPr lang="en-US" altLang="zh-TW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2159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術</a:t>
            </a:r>
            <a:r>
              <a:rPr lang="zh-TW" altLang="en-US" sz="3600" dirty="0" smtClean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科課程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34" y="1814062"/>
            <a:ext cx="2608733" cy="19565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51" y="1809145"/>
            <a:ext cx="2609858" cy="195739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867" y="2023059"/>
            <a:ext cx="1992549" cy="14944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75" y="3410080"/>
            <a:ext cx="1976061" cy="182405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46198"/>
            <a:ext cx="3725682" cy="24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45522"/>
      </p:ext>
    </p:extLst>
  </p:cSld>
  <p:clrMapOvr>
    <a:masterClrMapping/>
  </p:clrMapOvr>
  <p:transition spd="med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字方塊 11"/>
          <p:cNvSpPr txBox="1">
            <a:spLocks noChangeArrowheads="1"/>
          </p:cNvSpPr>
          <p:nvPr/>
        </p:nvSpPr>
        <p:spPr bwMode="auto">
          <a:xfrm>
            <a:off x="1654420" y="3204147"/>
            <a:ext cx="73122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107</a:t>
            </a:r>
            <a:r>
              <a:rPr lang="zh-TW" altLang="en-US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年：</a:t>
            </a:r>
            <a:r>
              <a:rPr lang="zh-TW" altLang="en-US" sz="2000" dirty="0">
                <a:solidFill>
                  <a:srgbClr val="FFFFFF"/>
                </a:solidFill>
                <a:latin typeface="華康儷粗黑" pitchFamily="49" charset="-120"/>
                <a:ea typeface="華康儷粗黑" pitchFamily="49" charset="-120"/>
              </a:rPr>
              <a:t>參與桃園市教育局</a:t>
            </a:r>
            <a:r>
              <a:rPr lang="en-US" altLang="zh-TW" sz="2000" dirty="0">
                <a:solidFill>
                  <a:srgbClr val="FFFFFF"/>
                </a:solidFill>
                <a:latin typeface="華康儷粗黑" pitchFamily="49" charset="-120"/>
                <a:ea typeface="華康儷粗黑" pitchFamily="49" charset="-120"/>
              </a:rPr>
              <a:t>/</a:t>
            </a:r>
            <a:r>
              <a:rPr lang="zh-TW" altLang="en-US" sz="2800" dirty="0">
                <a:solidFill>
                  <a:srgbClr val="99FF33"/>
                </a:solidFill>
                <a:latin typeface="華康儷粗黑" pitchFamily="49" charset="-120"/>
                <a:ea typeface="華康儷粗黑" pitchFamily="49" charset="-120"/>
              </a:rPr>
              <a:t>影像紮根</a:t>
            </a:r>
            <a:r>
              <a:rPr lang="en-US" altLang="zh-TW" sz="2800" dirty="0">
                <a:solidFill>
                  <a:srgbClr val="99FF33"/>
                </a:solidFill>
                <a:latin typeface="華康儷粗黑" pitchFamily="49" charset="-120"/>
                <a:ea typeface="華康儷粗黑" pitchFamily="49" charset="-120"/>
              </a:rPr>
              <a:t>2-</a:t>
            </a:r>
          </a:p>
          <a:p>
            <a:pPr eaLnBrk="1" hangingPunct="1"/>
            <a:r>
              <a:rPr lang="zh-TW" altLang="en-US" sz="2800" dirty="0">
                <a:solidFill>
                  <a:srgbClr val="FF99FF"/>
                </a:solidFill>
                <a:latin typeface="華康儷粗黑" pitchFamily="49" charset="-120"/>
                <a:ea typeface="華康儷粗黑" pitchFamily="49" charset="-120"/>
              </a:rPr>
              <a:t>非動不可 桃園</a:t>
            </a:r>
            <a:r>
              <a:rPr lang="en-US" altLang="zh-TW" sz="2800" dirty="0">
                <a:solidFill>
                  <a:srgbClr val="FF99FF"/>
                </a:solidFill>
                <a:latin typeface="華康儷粗黑" pitchFamily="49" charset="-120"/>
                <a:ea typeface="華康儷粗黑" pitchFamily="49" charset="-120"/>
              </a:rPr>
              <a:t>e</a:t>
            </a:r>
            <a:r>
              <a:rPr lang="zh-TW" altLang="en-US" sz="2800" dirty="0">
                <a:solidFill>
                  <a:srgbClr val="FF99FF"/>
                </a:solidFill>
                <a:latin typeface="華康儷粗黑" pitchFamily="49" charset="-120"/>
                <a:ea typeface="華康儷粗黑" pitchFamily="49" charset="-120"/>
              </a:rPr>
              <a:t>畫築夢</a:t>
            </a:r>
            <a:endParaRPr lang="zh-TW" altLang="en-US" sz="1800" dirty="0">
              <a:solidFill>
                <a:srgbClr val="FFFFFF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0243" name="矩形 7"/>
          <p:cNvSpPr>
            <a:spLocks noChangeArrowheads="1"/>
          </p:cNvSpPr>
          <p:nvPr/>
        </p:nvSpPr>
        <p:spPr bwMode="auto">
          <a:xfrm>
            <a:off x="2193325" y="476251"/>
            <a:ext cx="48013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zh-TW" sz="4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教學研究與專業發表</a:t>
            </a:r>
            <a:endParaRPr lang="zh-TW" altLang="en-US" sz="4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0244" name="Line 107"/>
          <p:cNvSpPr>
            <a:spLocks noChangeShapeType="1"/>
          </p:cNvSpPr>
          <p:nvPr/>
        </p:nvSpPr>
        <p:spPr bwMode="auto">
          <a:xfrm>
            <a:off x="1714500" y="2270125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5" name="Line 107"/>
          <p:cNvSpPr>
            <a:spLocks noChangeShapeType="1"/>
          </p:cNvSpPr>
          <p:nvPr/>
        </p:nvSpPr>
        <p:spPr bwMode="auto">
          <a:xfrm>
            <a:off x="1714500" y="3158999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6" name="Line 107"/>
          <p:cNvSpPr>
            <a:spLocks noChangeShapeType="1"/>
          </p:cNvSpPr>
          <p:nvPr/>
        </p:nvSpPr>
        <p:spPr bwMode="auto">
          <a:xfrm>
            <a:off x="1714500" y="4270376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7" name="文字方塊 11"/>
          <p:cNvSpPr txBox="1">
            <a:spLocks noChangeArrowheads="1"/>
          </p:cNvSpPr>
          <p:nvPr/>
        </p:nvSpPr>
        <p:spPr bwMode="auto">
          <a:xfrm>
            <a:off x="1647092" y="1591228"/>
            <a:ext cx="731226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106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年：教育部</a:t>
            </a:r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/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藝師藝有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皮影話家鄉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教學方案</a:t>
            </a:r>
          </a:p>
        </p:txBody>
      </p:sp>
      <p:sp>
        <p:nvSpPr>
          <p:cNvPr id="10248" name="Line 107"/>
          <p:cNvSpPr>
            <a:spLocks noChangeShapeType="1"/>
          </p:cNvSpPr>
          <p:nvPr/>
        </p:nvSpPr>
        <p:spPr bwMode="auto">
          <a:xfrm>
            <a:off x="1714500" y="5078413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9" name="Line 107"/>
          <p:cNvSpPr>
            <a:spLocks noChangeShapeType="1"/>
          </p:cNvSpPr>
          <p:nvPr/>
        </p:nvSpPr>
        <p:spPr bwMode="auto">
          <a:xfrm>
            <a:off x="1714500" y="6748463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50" name="矩形 25"/>
          <p:cNvSpPr>
            <a:spLocks noChangeArrowheads="1"/>
          </p:cNvSpPr>
          <p:nvPr/>
        </p:nvSpPr>
        <p:spPr bwMode="auto">
          <a:xfrm rot="-810860">
            <a:off x="7780552" y="2677958"/>
            <a:ext cx="133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補助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60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萬元</a:t>
            </a:r>
            <a:endParaRPr lang="zh-TW" altLang="en-US" dirty="0">
              <a:solidFill>
                <a:srgbClr val="D60093"/>
              </a:solidFill>
              <a:ea typeface="標楷體" pitchFamily="65" charset="-120"/>
            </a:endParaRPr>
          </a:p>
        </p:txBody>
      </p:sp>
      <p:sp>
        <p:nvSpPr>
          <p:cNvPr id="10251" name="矩形 26"/>
          <p:cNvSpPr>
            <a:spLocks noChangeArrowheads="1"/>
          </p:cNvSpPr>
          <p:nvPr/>
        </p:nvSpPr>
        <p:spPr bwMode="auto">
          <a:xfrm rot="-810860">
            <a:off x="7760660" y="1846246"/>
            <a:ext cx="1650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補助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7.5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萬元</a:t>
            </a:r>
            <a:endParaRPr lang="en-US" altLang="zh-TW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0252" name="矩形 28"/>
          <p:cNvSpPr>
            <a:spLocks noChangeArrowheads="1"/>
          </p:cNvSpPr>
          <p:nvPr/>
        </p:nvSpPr>
        <p:spPr bwMode="auto">
          <a:xfrm rot="-810860">
            <a:off x="7697907" y="3541116"/>
            <a:ext cx="137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補助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40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萬元</a:t>
            </a:r>
            <a:endParaRPr lang="zh-TW" altLang="en-US" dirty="0">
              <a:solidFill>
                <a:srgbClr val="D60093"/>
              </a:solidFill>
              <a:ea typeface="標楷體" pitchFamily="65" charset="-120"/>
            </a:endParaRPr>
          </a:p>
        </p:txBody>
      </p:sp>
      <p:sp>
        <p:nvSpPr>
          <p:cNvPr id="10253" name="矩形 25"/>
          <p:cNvSpPr>
            <a:spLocks noChangeArrowheads="1"/>
          </p:cNvSpPr>
          <p:nvPr/>
        </p:nvSpPr>
        <p:spPr bwMode="auto">
          <a:xfrm rot="-810860">
            <a:off x="7681989" y="4551642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補助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7.5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萬元</a:t>
            </a:r>
            <a:endParaRPr lang="zh-TW" altLang="en-US" dirty="0">
              <a:solidFill>
                <a:srgbClr val="D60093"/>
              </a:solidFill>
              <a:ea typeface="標楷體" pitchFamily="65" charset="-120"/>
            </a:endParaRPr>
          </a:p>
        </p:txBody>
      </p:sp>
      <p:sp>
        <p:nvSpPr>
          <p:cNvPr id="10256" name="文字方塊 11"/>
          <p:cNvSpPr txBox="1">
            <a:spLocks noChangeArrowheads="1"/>
          </p:cNvSpPr>
          <p:nvPr/>
        </p:nvSpPr>
        <p:spPr bwMode="auto">
          <a:xfrm>
            <a:off x="1677772" y="2252193"/>
            <a:ext cx="70600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107</a:t>
            </a:r>
            <a:r>
              <a:rPr lang="zh-TW" altLang="en-US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年：教育部</a:t>
            </a:r>
            <a:r>
              <a:rPr lang="en-US" altLang="zh-TW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/</a:t>
            </a:r>
            <a:r>
              <a:rPr lang="zh-TW" altLang="en-US" sz="2800" dirty="0">
                <a:solidFill>
                  <a:srgbClr val="92D050"/>
                </a:solidFill>
                <a:latin typeface="華康儷粗黑" pitchFamily="49" charset="-120"/>
                <a:ea typeface="華康儷粗黑" pitchFamily="49" charset="-120"/>
              </a:rPr>
              <a:t>十二年國教</a:t>
            </a:r>
            <a:r>
              <a:rPr lang="en-US" altLang="zh-TW" sz="2800" dirty="0">
                <a:solidFill>
                  <a:srgbClr val="92D05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2800" dirty="0">
                <a:solidFill>
                  <a:srgbClr val="92D050"/>
                </a:solidFill>
                <a:latin typeface="華康儷粗黑" pitchFamily="49" charset="-120"/>
                <a:ea typeface="華康儷粗黑" pitchFamily="49" charset="-120"/>
              </a:rPr>
              <a:t>國小藝術才能班課程前導學校計畫</a:t>
            </a:r>
            <a:r>
              <a:rPr lang="zh-TW" altLang="en-US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專案計畫</a:t>
            </a:r>
          </a:p>
        </p:txBody>
      </p:sp>
      <p:pic>
        <p:nvPicPr>
          <p:cNvPr id="10258" name="圖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92" y="5295901"/>
            <a:ext cx="1676400" cy="13620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圖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23" y="5295901"/>
            <a:ext cx="1676400" cy="13620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2" y="2468563"/>
            <a:ext cx="61985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8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69" y="3332163"/>
            <a:ext cx="6213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29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69" y="1597025"/>
            <a:ext cx="6213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29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5" y="4270376"/>
            <a:ext cx="61985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ED38870-A66A-4DD0-AAE6-4901877F3F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3" y="5285088"/>
            <a:ext cx="1816918" cy="1362074"/>
          </a:xfrm>
          <a:prstGeom prst="rect">
            <a:avLst/>
          </a:prstGeom>
        </p:spPr>
      </p:pic>
      <p:sp>
        <p:nvSpPr>
          <p:cNvPr id="24" name="文字方塊 11"/>
          <p:cNvSpPr txBox="1">
            <a:spLocks noChangeArrowheads="1"/>
          </p:cNvSpPr>
          <p:nvPr/>
        </p:nvSpPr>
        <p:spPr bwMode="auto">
          <a:xfrm>
            <a:off x="1647091" y="4295646"/>
            <a:ext cx="731226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108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年：教育部</a:t>
            </a:r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/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藝師藝有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青出於藍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教學方案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37" y="5272846"/>
            <a:ext cx="1832422" cy="137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9256"/>
      </p:ext>
    </p:extLst>
  </p:cSld>
  <p:clrMapOvr>
    <a:masterClrMapping/>
  </p:clrMapOvr>
  <p:transition spd="med" advClick="0"/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2012</Words>
  <Application>Microsoft Office PowerPoint</Application>
  <PresentationFormat>如螢幕大小 (4:3)</PresentationFormat>
  <Paragraphs>283</Paragraphs>
  <Slides>24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3" baseType="lpstr">
      <vt:lpstr>華康儷粗黑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Windows 使用者</cp:lastModifiedBy>
  <cp:revision>83</cp:revision>
  <cp:lastPrinted>2021-03-27T00:51:55Z</cp:lastPrinted>
  <dcterms:created xsi:type="dcterms:W3CDTF">2019-03-27T06:51:43Z</dcterms:created>
  <dcterms:modified xsi:type="dcterms:W3CDTF">2021-03-27T00:53:41Z</dcterms:modified>
</cp:coreProperties>
</file>