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9"/>
  </p:notesMasterIdLst>
  <p:handoutMasterIdLst>
    <p:handoutMasterId r:id="rId10"/>
  </p:handoutMasterIdLst>
  <p:sldIdLst>
    <p:sldId id="274" r:id="rId2"/>
    <p:sldId id="263" r:id="rId3"/>
    <p:sldId id="258" r:id="rId4"/>
    <p:sldId id="272" r:id="rId5"/>
    <p:sldId id="270" r:id="rId6"/>
    <p:sldId id="266" r:id="rId7"/>
    <p:sldId id="277" r:id="rId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CF6D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A2E80-ABBB-41F6-B47D-83ADB381C999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C1EB-F2B8-4BC5-A1ED-97CC76E5B9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81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B262-587A-4F18-98FA-A0F4CE787650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3EF2-1212-4400-9834-B11FAE6EDF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53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432C-C2B4-4199-8A36-26D9A6A521E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4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70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58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9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1EA4B12-6ADE-4E99-A281-4B5F8C7AC937}" type="datetime1">
              <a:rPr lang="zh-CN" altLang="en-US" smtClean="0"/>
              <a:t>2019/9/24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D1D0E2AE-8E83-40B9-9E80-E070E5DA10B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2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9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2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32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0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5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41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96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21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3B04-33DC-42A7-9D05-D2BE518B7A0A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1067-2715-4BA4-A34D-A462DB20D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8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personnel.tycg.gov.tw/index.jsp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eap@mail.tycg.gov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25509" y="462579"/>
            <a:ext cx="9118491" cy="5990757"/>
            <a:chOff x="-35496" y="620688"/>
            <a:chExt cx="9179497" cy="585974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495" y="908720"/>
              <a:ext cx="9179496" cy="55717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-35496" y="620688"/>
              <a:ext cx="9179496" cy="576064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標題 1"/>
          <p:cNvSpPr txBox="1">
            <a:spLocks/>
          </p:cNvSpPr>
          <p:nvPr/>
        </p:nvSpPr>
        <p:spPr>
          <a:xfrm>
            <a:off x="467544" y="2924944"/>
            <a:ext cx="3760391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600"/>
              </a:lnSpc>
              <a:spcAft>
                <a:spcPts val="1200"/>
              </a:spcAft>
            </a:pPr>
            <a:r>
              <a:rPr lang="en-US" altLang="zh-TW" sz="6600" b="1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4800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mployee</a:t>
            </a:r>
          </a:p>
          <a:p>
            <a:pPr algn="l">
              <a:lnSpc>
                <a:spcPts val="5600"/>
              </a:lnSpc>
              <a:spcAft>
                <a:spcPts val="1200"/>
              </a:spcAft>
            </a:pPr>
            <a:r>
              <a:rPr lang="en-US" altLang="zh-TW" sz="6600" b="1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4800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ssistance</a:t>
            </a:r>
            <a:r>
              <a:rPr lang="en-US" altLang="zh-TW" sz="6600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l">
              <a:lnSpc>
                <a:spcPts val="5600"/>
              </a:lnSpc>
              <a:spcAft>
                <a:spcPts val="1200"/>
              </a:spcAft>
            </a:pPr>
            <a:r>
              <a:rPr lang="en-US" altLang="zh-TW" sz="6600" b="1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sz="4800" dirty="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rograms</a:t>
            </a:r>
            <a:endParaRPr lang="zh-TW" altLang="en-US" sz="6600" dirty="0">
              <a:solidFill>
                <a:srgbClr val="3A2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009135" cy="1008112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zh-TW" alt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r>
              <a:rPr lang="zh-TW" altLang="en-US" sz="4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方案服務簡介</a:t>
            </a:r>
            <a:endParaRPr lang="zh-TW" altLang="en-US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4" descr="「桃園市政府」的圖片搜尋結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11"/>
          <a:stretch/>
        </p:blipFill>
        <p:spPr bwMode="auto">
          <a:xfrm>
            <a:off x="2699792" y="188640"/>
            <a:ext cx="3960440" cy="16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395536" y="404664"/>
            <a:ext cx="973589" cy="900730"/>
            <a:chOff x="228079" y="188640"/>
            <a:chExt cx="973589" cy="900730"/>
          </a:xfrm>
        </p:grpSpPr>
        <p:pic>
          <p:nvPicPr>
            <p:cNvPr id="10" name="Picture 4" descr="「桃園市政府」的圖片搜尋結果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0103"/>
            <a:stretch/>
          </p:blipFill>
          <p:spPr bwMode="auto">
            <a:xfrm>
              <a:off x="228079" y="188640"/>
              <a:ext cx="973589" cy="900730"/>
            </a:xfrm>
            <a:prstGeom prst="rect">
              <a:avLst/>
            </a:prstGeom>
            <a:noFill/>
            <a:effectLst>
              <a:outerShdw blurRad="88900" dir="5400000" sx="90000" sy="-19000" rotWithShape="0">
                <a:prstClr val="black">
                  <a:alpha val="1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橢圓 11"/>
            <p:cNvSpPr/>
            <p:nvPr/>
          </p:nvSpPr>
          <p:spPr>
            <a:xfrm>
              <a:off x="228079" y="188640"/>
              <a:ext cx="887537" cy="900730"/>
            </a:xfrm>
            <a:prstGeom prst="ellipse">
              <a:avLst/>
            </a:prstGeom>
            <a:gradFill flip="none" rotWithShape="1">
              <a:gsLst>
                <a:gs pos="3000">
                  <a:srgbClr val="021CDC">
                    <a:alpha val="22000"/>
                  </a:srgbClr>
                </a:gs>
                <a:gs pos="42000">
                  <a:schemeClr val="bg1">
                    <a:alpha val="15000"/>
                  </a:schemeClr>
                </a:gs>
                <a:gs pos="77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64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-36512" y="1118182"/>
            <a:ext cx="7272808" cy="582625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(EAP)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設立目的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本框 142"/>
          <p:cNvSpPr>
            <a:spLocks noChangeArrowheads="1"/>
          </p:cNvSpPr>
          <p:nvPr/>
        </p:nvSpPr>
        <p:spPr bwMode="auto">
          <a:xfrm>
            <a:off x="245788" y="1116033"/>
            <a:ext cx="568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人生的難題  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EAP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與您一起面對</a:t>
            </a:r>
            <a:endParaRPr lang="zh-CN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-13653" y="1118182"/>
            <a:ext cx="265173" cy="598316"/>
            <a:chOff x="9956" y="1102492"/>
            <a:chExt cx="265173" cy="598316"/>
          </a:xfrm>
        </p:grpSpPr>
        <p:sp>
          <p:nvSpPr>
            <p:cNvPr id="14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15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51520" y="1988840"/>
            <a:ext cx="848630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EAP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是為了</a:t>
            </a:r>
            <a:r>
              <a:rPr lang="zh-TW" altLang="en-US" sz="2000" b="1" dirty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照顧員工及提昇生產力，所提供的一種計劃性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活動</a:t>
            </a:r>
            <a:endParaRPr lang="en-US" altLang="zh-TW" sz="2000" b="1" dirty="0" smtClean="0"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EAP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目的在發現及解決</a:t>
            </a:r>
            <a:r>
              <a:rPr lang="zh-TW" altLang="en-US" sz="2000" b="1" dirty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會影響生產力的個人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問題。</a:t>
            </a:r>
            <a:endParaRPr lang="en-US" altLang="zh-TW" sz="2000" b="1" dirty="0" smtClean="0"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適用對象</a:t>
            </a:r>
            <a:r>
              <a:rPr lang="zh-TW" altLang="en-US" sz="2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：桃園市政府所屬機關學校之公務人員、約聘僱人員、技工、工友、駕駛、駐衛警察、清潔隊員、測量助理及臨時人員。</a:t>
            </a:r>
            <a:endParaRPr lang="en-US" altLang="zh-TW" sz="2000" b="1" dirty="0" smtClean="0"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endParaRPr lang="en-US" altLang="zh-TW" sz="2000" dirty="0" smtClean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26122"/>
            <a:ext cx="4050051" cy="23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sz="480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800" smtClean="0">
                <a:solidFill>
                  <a:srgbClr val="3A2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服務內容</a:t>
            </a:r>
            <a:endParaRPr lang="zh-TW" altLang="en-US" sz="4800" dirty="0">
              <a:solidFill>
                <a:srgbClr val="3A2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服務內容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五邊形 6"/>
          <p:cNvSpPr/>
          <p:nvPr/>
        </p:nvSpPr>
        <p:spPr>
          <a:xfrm>
            <a:off x="-18859" y="1118182"/>
            <a:ext cx="6463067" cy="598315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內涵  滿足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各面向需求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-13653" y="1118182"/>
            <a:ext cx="265173" cy="598316"/>
            <a:chOff x="9956" y="1102492"/>
            <a:chExt cx="265173" cy="598316"/>
          </a:xfrm>
        </p:grpSpPr>
        <p:sp>
          <p:nvSpPr>
            <p:cNvPr id="9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10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34888" y="1905934"/>
            <a:ext cx="7941568" cy="4326636"/>
            <a:chOff x="9756576" y="2335200"/>
            <a:chExt cx="3696970" cy="2441523"/>
          </a:xfrm>
        </p:grpSpPr>
        <p:grpSp>
          <p:nvGrpSpPr>
            <p:cNvPr id="12" name="群組 11"/>
            <p:cNvGrpSpPr/>
            <p:nvPr/>
          </p:nvGrpSpPr>
          <p:grpSpPr>
            <a:xfrm>
              <a:off x="9756576" y="2335200"/>
              <a:ext cx="3696970" cy="1241425"/>
              <a:chOff x="-543412" y="-9357"/>
              <a:chExt cx="3697515" cy="1242204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" t="4427" r="9330" b="64674"/>
              <a:stretch/>
            </p:blipFill>
            <p:spPr bwMode="auto">
              <a:xfrm>
                <a:off x="-543412" y="-9357"/>
                <a:ext cx="3631720" cy="124220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文字方塊 2"/>
              <p:cNvSpPr txBox="1">
                <a:spLocks noChangeArrowheads="1"/>
              </p:cNvSpPr>
              <p:nvPr/>
            </p:nvSpPr>
            <p:spPr bwMode="auto">
              <a:xfrm>
                <a:off x="1837478" y="292568"/>
                <a:ext cx="1316625" cy="67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TW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EAP</a:t>
                </a: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專家</a:t>
                </a:r>
                <a:endParaRPr lang="en-US" altLang="zh-TW" sz="3200" b="1" kern="100" dirty="0" smtClean="0">
                  <a:solidFill>
                    <a:srgbClr val="000000"/>
                  </a:solidFill>
                  <a:ea typeface="華康娃娃體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入場</a:t>
                </a:r>
                <a:r>
                  <a:rPr lang="zh-TW" altLang="en-US" sz="3200" b="1" kern="100" dirty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服務</a:t>
                </a:r>
              </a:p>
            </p:txBody>
          </p:sp>
          <p:sp>
            <p:nvSpPr>
              <p:cNvPr id="24" name="文字方塊 2"/>
              <p:cNvSpPr txBox="1">
                <a:spLocks noChangeArrowheads="1"/>
              </p:cNvSpPr>
              <p:nvPr/>
            </p:nvSpPr>
            <p:spPr bwMode="auto">
              <a:xfrm>
                <a:off x="698791" y="275315"/>
                <a:ext cx="1191770" cy="584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團體</a:t>
                </a:r>
                <a:endParaRPr lang="en-US" altLang="zh-TW" sz="3200" b="1" kern="100" dirty="0" smtClean="0">
                  <a:solidFill>
                    <a:srgbClr val="000000"/>
                  </a:solidFill>
                  <a:ea typeface="華康娃娃體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諮詢</a:t>
                </a:r>
                <a:r>
                  <a:rPr lang="zh-TW" altLang="en-US" sz="3200" b="1" kern="100" dirty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服務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3200" kern="100" dirty="0">
                    <a:solidFill>
                      <a:srgbClr val="000000"/>
                    </a:solidFill>
                    <a:effectLst/>
                    <a:latin typeface="微軟正黑體"/>
                    <a:ea typeface="新細明體"/>
                    <a:cs typeface="Times New Roman"/>
                  </a:rPr>
                  <a:t> </a:t>
                </a:r>
                <a:endParaRPr lang="zh-TW" sz="3200" kern="100" dirty="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25" name="文字方塊 2"/>
              <p:cNvSpPr txBox="1">
                <a:spLocks noChangeArrowheads="1"/>
              </p:cNvSpPr>
              <p:nvPr/>
            </p:nvSpPr>
            <p:spPr bwMode="auto">
              <a:xfrm>
                <a:off x="-474401" y="292568"/>
                <a:ext cx="1152404" cy="61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員工</a:t>
                </a:r>
                <a:endParaRPr lang="en-US" altLang="zh-TW" sz="3200" b="1" kern="100" dirty="0" smtClean="0">
                  <a:solidFill>
                    <a:srgbClr val="000000"/>
                  </a:solidFill>
                  <a:ea typeface="華康娃娃體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個別</a:t>
                </a:r>
                <a:r>
                  <a:rPr lang="zh-TW" altLang="en-US" sz="3200" b="1" kern="100" dirty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諮詢</a:t>
                </a:r>
              </a:p>
            </p:txBody>
          </p:sp>
          <p:sp>
            <p:nvSpPr>
              <p:cNvPr id="26" name="文字方塊 2"/>
              <p:cNvSpPr txBox="1">
                <a:spLocks noChangeArrowheads="1"/>
              </p:cNvSpPr>
              <p:nvPr/>
            </p:nvSpPr>
            <p:spPr bwMode="auto">
              <a:xfrm>
                <a:off x="-517533" y="25149"/>
                <a:ext cx="427213" cy="344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3200" b="1" kern="100">
                    <a:solidFill>
                      <a:srgbClr val="FFFFFF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1</a:t>
                </a:r>
                <a:endParaRPr lang="zh-TW" sz="3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27" name="文字方塊 2"/>
              <p:cNvSpPr txBox="1">
                <a:spLocks noChangeArrowheads="1"/>
              </p:cNvSpPr>
              <p:nvPr/>
            </p:nvSpPr>
            <p:spPr bwMode="auto">
              <a:xfrm>
                <a:off x="664286" y="25149"/>
                <a:ext cx="427213" cy="344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3200" b="1" kern="100">
                    <a:solidFill>
                      <a:srgbClr val="FFFFFF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2</a:t>
                </a:r>
                <a:endParaRPr lang="zh-TW" sz="3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28" name="文字方塊 2"/>
              <p:cNvSpPr txBox="1">
                <a:spLocks noChangeArrowheads="1"/>
              </p:cNvSpPr>
              <p:nvPr/>
            </p:nvSpPr>
            <p:spPr bwMode="auto">
              <a:xfrm>
                <a:off x="1863358" y="25149"/>
                <a:ext cx="427213" cy="344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3200" b="1" kern="100">
                    <a:solidFill>
                      <a:srgbClr val="CA8262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3</a:t>
                </a:r>
                <a:endParaRPr lang="zh-TW" sz="3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10326578" y="3474390"/>
              <a:ext cx="1430201" cy="1241425"/>
              <a:chOff x="10326578" y="3474390"/>
              <a:chExt cx="1430201" cy="1241425"/>
            </a:xfrm>
          </p:grpSpPr>
          <p:pic>
            <p:nvPicPr>
              <p:cNvPr id="19" name="圖片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33" r="68212" b="36268"/>
              <a:stretch/>
            </p:blipFill>
            <p:spPr bwMode="auto">
              <a:xfrm>
                <a:off x="10326578" y="3474390"/>
                <a:ext cx="1302466" cy="12414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0" name="文字方塊 2"/>
              <p:cNvSpPr txBox="1">
                <a:spLocks noChangeArrowheads="1"/>
              </p:cNvSpPr>
              <p:nvPr/>
            </p:nvSpPr>
            <p:spPr bwMode="auto">
              <a:xfrm>
                <a:off x="10385291" y="3853478"/>
                <a:ext cx="1371488" cy="595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TW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EAP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課程</a:t>
                </a:r>
                <a:r>
                  <a:rPr lang="zh-TW" altLang="en-US" sz="3200" b="1" kern="100" dirty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講座</a:t>
                </a:r>
              </a:p>
            </p:txBody>
          </p:sp>
          <p:sp>
            <p:nvSpPr>
              <p:cNvPr id="21" name="文字方塊 2"/>
              <p:cNvSpPr txBox="1">
                <a:spLocks noChangeArrowheads="1"/>
              </p:cNvSpPr>
              <p:nvPr/>
            </p:nvSpPr>
            <p:spPr bwMode="auto">
              <a:xfrm>
                <a:off x="10440920" y="3576625"/>
                <a:ext cx="426635" cy="343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TW" sz="3200" b="1" kern="100" dirty="0" smtClean="0">
                    <a:solidFill>
                      <a:srgbClr val="FFFFFF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4</a:t>
                </a:r>
                <a:endParaRPr lang="zh-TW" sz="3200" kern="100" dirty="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</p:grpSp>
        <p:sp>
          <p:nvSpPr>
            <p:cNvPr id="14" name="文字方塊 2"/>
            <p:cNvSpPr txBox="1">
              <a:spLocks noChangeArrowheads="1"/>
            </p:cNvSpPr>
            <p:nvPr/>
          </p:nvSpPr>
          <p:spPr bwMode="auto">
            <a:xfrm>
              <a:off x="12183334" y="3551979"/>
              <a:ext cx="330169" cy="33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200" b="1" kern="100">
                  <a:solidFill>
                    <a:srgbClr val="FFFFFF"/>
                  </a:solidFill>
                  <a:effectLst/>
                  <a:latin typeface="Meiryo"/>
                  <a:ea typeface="新細明體"/>
                  <a:cs typeface="Times New Roman"/>
                </a:rPr>
                <a:t>6</a:t>
              </a:r>
              <a:endParaRPr lang="zh-TW" sz="3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11688128" y="3532900"/>
              <a:ext cx="1349883" cy="1243823"/>
              <a:chOff x="13400033" y="4653563"/>
              <a:chExt cx="1349883" cy="1243823"/>
            </a:xfrm>
          </p:grpSpPr>
          <p:pic>
            <p:nvPicPr>
              <p:cNvPr id="16" name="圖片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6275" b="67843" l="61731" r="88462">
                            <a14:foregroundMark x1="65000" y1="36275" x2="76154" y2="40000"/>
                            <a14:foregroundMark x1="76923" y1="62353" x2="74423" y2="67843"/>
                            <a14:foregroundMark x1="74038" y1="59608" x2="72115" y2="63137"/>
                            <a14:foregroundMark x1="76154" y1="59020" x2="73077" y2="6509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37" t="35543" r="8216" b="33558"/>
              <a:stretch/>
            </p:blipFill>
            <p:spPr bwMode="auto">
              <a:xfrm>
                <a:off x="13400033" y="4653563"/>
                <a:ext cx="1349883" cy="124382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" name="文字方塊 2"/>
              <p:cNvSpPr txBox="1">
                <a:spLocks noChangeArrowheads="1"/>
              </p:cNvSpPr>
              <p:nvPr/>
            </p:nvSpPr>
            <p:spPr bwMode="auto">
              <a:xfrm>
                <a:off x="13519679" y="4917551"/>
                <a:ext cx="1195609" cy="671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altLang="en-US" sz="28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人事處官網</a:t>
                </a:r>
                <a:r>
                  <a:rPr lang="en-US" altLang="zh-TW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EAP</a:t>
                </a:r>
                <a:r>
                  <a:rPr lang="zh-TW" altLang="en-US" sz="3200" b="1" kern="100" dirty="0" smtClean="0">
                    <a:solidFill>
                      <a:srgbClr val="000000"/>
                    </a:solidFill>
                    <a:ea typeface="華康娃娃體"/>
                    <a:cs typeface="Times New Roman"/>
                  </a:rPr>
                  <a:t>專區</a:t>
                </a:r>
                <a:endParaRPr lang="zh-TW" altLang="en-US" sz="3200" b="1" kern="100" dirty="0">
                  <a:solidFill>
                    <a:srgbClr val="000000"/>
                  </a:solidFill>
                  <a:ea typeface="華康娃娃體"/>
                  <a:cs typeface="Times New Roman"/>
                </a:endParaRPr>
              </a:p>
            </p:txBody>
          </p:sp>
          <p:sp>
            <p:nvSpPr>
              <p:cNvPr id="18" name="文字方塊 2"/>
              <p:cNvSpPr txBox="1">
                <a:spLocks noChangeArrowheads="1"/>
              </p:cNvSpPr>
              <p:nvPr/>
            </p:nvSpPr>
            <p:spPr bwMode="auto">
              <a:xfrm>
                <a:off x="13475085" y="4681046"/>
                <a:ext cx="426577" cy="343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TW" sz="3200" b="1" kern="100" dirty="0" smtClean="0">
                    <a:solidFill>
                      <a:srgbClr val="FFFFFF"/>
                    </a:solidFill>
                    <a:effectLst/>
                    <a:latin typeface="Meiryo"/>
                    <a:ea typeface="新細明體"/>
                    <a:cs typeface="Times New Roman"/>
                  </a:rPr>
                  <a:t>5</a:t>
                </a:r>
                <a:endParaRPr lang="zh-TW" sz="3200" kern="100" dirty="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</p:grpSp>
      </p:grp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t="5089" r="59662" b="86368"/>
          <a:stretch/>
        </p:blipFill>
        <p:spPr>
          <a:xfrm>
            <a:off x="6385853" y="6237312"/>
            <a:ext cx="2722651" cy="5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五邊形 14"/>
          <p:cNvSpPr/>
          <p:nvPr/>
        </p:nvSpPr>
        <p:spPr>
          <a:xfrm>
            <a:off x="0" y="1115616"/>
            <a:ext cx="8227644" cy="585191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五大議題  真心為您著想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894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員工個別諮詢服務內容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9956" y="1102492"/>
            <a:ext cx="265173" cy="598316"/>
            <a:chOff x="9956" y="1102492"/>
            <a:chExt cx="265173" cy="598316"/>
          </a:xfrm>
        </p:grpSpPr>
        <p:sp>
          <p:nvSpPr>
            <p:cNvPr id="12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16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t="5089" r="59662" b="86368"/>
          <a:stretch/>
        </p:blipFill>
        <p:spPr>
          <a:xfrm>
            <a:off x="6660232" y="6270547"/>
            <a:ext cx="2506627" cy="54282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r="979"/>
          <a:stretch/>
        </p:blipFill>
        <p:spPr>
          <a:xfrm>
            <a:off x="907974" y="1736748"/>
            <a:ext cx="7328052" cy="460155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2008" y="6338306"/>
            <a:ext cx="666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同一議題每年以諮詢五次為原則，不同議題可重新計算諮詢次數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4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5508104" y="2451660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員工協助方案</a:t>
            </a: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簡介</a:t>
            </a:r>
            <a:endParaRPr kumimoji="1"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專業個資保密</a:t>
            </a: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諮詢</a:t>
            </a: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服務</a:t>
            </a: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說明</a:t>
            </a:r>
            <a:endParaRPr kumimoji="1"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相關資源</a:t>
            </a: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一覽表</a:t>
            </a:r>
            <a:endParaRPr kumimoji="1"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關懷</a:t>
            </a:r>
            <a:r>
              <a:rPr kumimoji="1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加油站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每月文章、相關文章或簡報資料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endParaRPr kumimoji="1"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心情溫度計</a:t>
            </a:r>
            <a:r>
              <a:rPr kumimoji="1"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壓力檢測及身心評量工具</a:t>
            </a:r>
            <a:r>
              <a:rPr kumimoji="1"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endParaRPr kumimoji="1"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54013" indent="-354013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方案文宣下載</a:t>
            </a:r>
            <a:endParaRPr kumimoji="1" lang="zh-TW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79512" y="2552443"/>
            <a:ext cx="5199100" cy="4227698"/>
            <a:chOff x="179512" y="2504300"/>
            <a:chExt cx="5199100" cy="42276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388" y="5238975"/>
              <a:ext cx="1613224" cy="149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504300"/>
              <a:ext cx="4876800" cy="2650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群組 9"/>
            <p:cNvGrpSpPr/>
            <p:nvPr/>
          </p:nvGrpSpPr>
          <p:grpSpPr>
            <a:xfrm>
              <a:off x="3290380" y="4509121"/>
              <a:ext cx="705556" cy="792087"/>
              <a:chOff x="3290380" y="4509121"/>
              <a:chExt cx="705556" cy="79208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290380" y="4509121"/>
                <a:ext cx="489532" cy="5040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>
                    <a:solidFill>
                      <a:srgbClr val="FF0000"/>
                    </a:solidFill>
                  </a:ln>
                  <a:noFill/>
                </a:endParaRPr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>
                <a:off x="3765388" y="5013177"/>
                <a:ext cx="230548" cy="28803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矩形 18"/>
          <p:cNvSpPr/>
          <p:nvPr/>
        </p:nvSpPr>
        <p:spPr>
          <a:xfrm>
            <a:off x="-32600" y="2082328"/>
            <a:ext cx="567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kumimoji="1"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網址：</a:t>
            </a:r>
            <a:r>
              <a:rPr kumimoji="1"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  <a:hlinkClick r:id="rId5"/>
              </a:rPr>
              <a:t>http://personnel.tycg.gov.tw/index.jsp</a:t>
            </a:r>
            <a:endParaRPr kumimoji="1" lang="zh-TW" altLang="zh-TW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t="5089" r="59662" b="86368"/>
          <a:stretch/>
        </p:blipFill>
        <p:spPr>
          <a:xfrm>
            <a:off x="6385853" y="6237312"/>
            <a:ext cx="2722651" cy="542829"/>
          </a:xfrm>
          <a:prstGeom prst="rect">
            <a:avLst/>
          </a:prstGeom>
        </p:spPr>
      </p:pic>
      <p:sp>
        <p:nvSpPr>
          <p:cNvPr id="13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14326"/>
            <a:ext cx="8229600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人事處官網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專區</a:t>
            </a:r>
          </a:p>
        </p:txBody>
      </p:sp>
      <p:sp>
        <p:nvSpPr>
          <p:cNvPr id="14" name="五邊形 13"/>
          <p:cNvSpPr/>
          <p:nvPr/>
        </p:nvSpPr>
        <p:spPr>
          <a:xfrm>
            <a:off x="-36512" y="1174500"/>
            <a:ext cx="7272808" cy="598315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本框 142"/>
          <p:cNvSpPr>
            <a:spLocks noChangeArrowheads="1"/>
          </p:cNvSpPr>
          <p:nvPr/>
        </p:nvSpPr>
        <p:spPr bwMode="auto">
          <a:xfrm>
            <a:off x="245788" y="1188041"/>
            <a:ext cx="367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安心工作  有您真好</a:t>
            </a:r>
            <a:endParaRPr lang="zh-CN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9956" y="1174500"/>
            <a:ext cx="265173" cy="598316"/>
            <a:chOff x="9956" y="1102492"/>
            <a:chExt cx="265173" cy="598316"/>
          </a:xfrm>
        </p:grpSpPr>
        <p:sp>
          <p:nvSpPr>
            <p:cNvPr id="17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18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8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五邊形 59"/>
          <p:cNvSpPr/>
          <p:nvPr/>
        </p:nvSpPr>
        <p:spPr>
          <a:xfrm>
            <a:off x="-36512" y="1102492"/>
            <a:ext cx="7272808" cy="598315"/>
          </a:xfrm>
          <a:prstGeom prst="homePlate">
            <a:avLst/>
          </a:prstGeom>
          <a:solidFill>
            <a:srgbClr val="FBF6B7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5" name="文本框 102"/>
          <p:cNvSpPr>
            <a:spLocks noChangeArrowheads="1"/>
          </p:cNvSpPr>
          <p:nvPr/>
        </p:nvSpPr>
        <p:spPr bwMode="auto">
          <a:xfrm>
            <a:off x="2808015" y="339725"/>
            <a:ext cx="32761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108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年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EAP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方案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</p:txBody>
      </p:sp>
      <p:sp>
        <p:nvSpPr>
          <p:cNvPr id="6" name="文本框 142"/>
          <p:cNvSpPr>
            <a:spLocks noChangeArrowheads="1"/>
          </p:cNvSpPr>
          <p:nvPr/>
        </p:nvSpPr>
        <p:spPr bwMode="auto">
          <a:xfrm>
            <a:off x="245788" y="1116033"/>
            <a:ext cx="67024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員工協助方案再升級    健康生活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ING</a:t>
            </a:r>
            <a:endParaRPr lang="zh-CN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</p:txBody>
      </p:sp>
      <p:cxnSp>
        <p:nvCxnSpPr>
          <p:cNvPr id="45" name="Straight Connector 8"/>
          <p:cNvCxnSpPr/>
          <p:nvPr/>
        </p:nvCxnSpPr>
        <p:spPr>
          <a:xfrm rot="5400000">
            <a:off x="2079455" y="4136610"/>
            <a:ext cx="4763591" cy="793"/>
          </a:xfrm>
          <a:prstGeom prst="line">
            <a:avLst/>
          </a:prstGeom>
          <a:ln w="12700">
            <a:solidFill>
              <a:srgbClr val="546E7A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00"/>
          <p:cNvGrpSpPr/>
          <p:nvPr/>
        </p:nvGrpSpPr>
        <p:grpSpPr>
          <a:xfrm rot="371384">
            <a:off x="4061224" y="4010065"/>
            <a:ext cx="808688" cy="114301"/>
            <a:chOff x="4166032" y="2707510"/>
            <a:chExt cx="808689" cy="85726"/>
          </a:xfrm>
        </p:grpSpPr>
        <p:cxnSp>
          <p:nvCxnSpPr>
            <p:cNvPr id="47" name="Straight Connector 48"/>
            <p:cNvCxnSpPr>
              <a:stCxn id="59" idx="3"/>
              <a:endCxn id="98" idx="1"/>
            </p:cNvCxnSpPr>
            <p:nvPr/>
          </p:nvCxnSpPr>
          <p:spPr>
            <a:xfrm rot="21228616">
              <a:off x="4166032" y="2708973"/>
              <a:ext cx="808689" cy="60068"/>
            </a:xfrm>
            <a:prstGeom prst="line">
              <a:avLst/>
            </a:prstGeom>
            <a:ln w="12700">
              <a:solidFill>
                <a:srgbClr val="546E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51"/>
            <p:cNvSpPr/>
            <p:nvPr/>
          </p:nvSpPr>
          <p:spPr>
            <a:xfrm>
              <a:off x="4520907" y="2707510"/>
              <a:ext cx="85726" cy="85726"/>
            </a:xfrm>
            <a:prstGeom prst="ellipse">
              <a:avLst/>
            </a:prstGeom>
            <a:solidFill>
              <a:srgbClr val="54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Group 99"/>
          <p:cNvGrpSpPr/>
          <p:nvPr/>
        </p:nvGrpSpPr>
        <p:grpSpPr>
          <a:xfrm rot="21307268">
            <a:off x="4069068" y="2543144"/>
            <a:ext cx="803601" cy="114301"/>
            <a:chOff x="4183174" y="1652810"/>
            <a:chExt cx="803601" cy="85726"/>
          </a:xfrm>
        </p:grpSpPr>
        <p:cxnSp>
          <p:nvCxnSpPr>
            <p:cNvPr id="50" name="Straight Connector 45"/>
            <p:cNvCxnSpPr>
              <a:stCxn id="65" idx="3"/>
              <a:endCxn id="83" idx="1"/>
            </p:cNvCxnSpPr>
            <p:nvPr/>
          </p:nvCxnSpPr>
          <p:spPr>
            <a:xfrm rot="292732" flipV="1">
              <a:off x="4183174" y="1676150"/>
              <a:ext cx="803601" cy="19221"/>
            </a:xfrm>
            <a:prstGeom prst="line">
              <a:avLst/>
            </a:prstGeom>
            <a:ln w="12700">
              <a:solidFill>
                <a:srgbClr val="546E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2"/>
            <p:cNvSpPr/>
            <p:nvPr/>
          </p:nvSpPr>
          <p:spPr>
            <a:xfrm>
              <a:off x="4533862" y="1652810"/>
              <a:ext cx="85726" cy="85726"/>
            </a:xfrm>
            <a:prstGeom prst="ellipse">
              <a:avLst/>
            </a:prstGeom>
            <a:solidFill>
              <a:srgbClr val="54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Group 101"/>
          <p:cNvGrpSpPr/>
          <p:nvPr/>
        </p:nvGrpSpPr>
        <p:grpSpPr>
          <a:xfrm rot="345220">
            <a:off x="4067943" y="5525061"/>
            <a:ext cx="803601" cy="137336"/>
            <a:chOff x="4181203" y="3868217"/>
            <a:chExt cx="803601" cy="103002"/>
          </a:xfrm>
        </p:grpSpPr>
        <p:cxnSp>
          <p:nvCxnSpPr>
            <p:cNvPr id="53" name="Straight Connector 50"/>
            <p:cNvCxnSpPr>
              <a:stCxn id="74" idx="3"/>
              <a:endCxn id="103" idx="1"/>
            </p:cNvCxnSpPr>
            <p:nvPr/>
          </p:nvCxnSpPr>
          <p:spPr>
            <a:xfrm rot="21254780">
              <a:off x="4181203" y="3868217"/>
              <a:ext cx="803601" cy="103002"/>
            </a:xfrm>
            <a:prstGeom prst="line">
              <a:avLst/>
            </a:prstGeom>
            <a:ln w="12700">
              <a:solidFill>
                <a:srgbClr val="546E7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23892" y="3882883"/>
              <a:ext cx="85726" cy="85726"/>
            </a:xfrm>
            <a:prstGeom prst="ellipse">
              <a:avLst/>
            </a:prstGeom>
            <a:solidFill>
              <a:srgbClr val="54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7" name="Rectangle 32"/>
          <p:cNvSpPr/>
          <p:nvPr/>
        </p:nvSpPr>
        <p:spPr>
          <a:xfrm>
            <a:off x="5682312" y="1701969"/>
            <a:ext cx="3570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新進</a:t>
            </a:r>
            <a:r>
              <a:rPr lang="zh-TW" altLang="en-US" sz="22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員工工作</a:t>
            </a:r>
            <a:r>
              <a:rPr lang="zh-TW" altLang="en-US" sz="22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生活教練方案</a:t>
            </a:r>
            <a:endParaRPr lang="en-US" altLang="zh-CN" sz="22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59" name="Rectangle 22"/>
          <p:cNvSpPr/>
          <p:nvPr/>
        </p:nvSpPr>
        <p:spPr>
          <a:xfrm>
            <a:off x="3191722" y="3505920"/>
            <a:ext cx="871136" cy="1012367"/>
          </a:xfrm>
          <a:prstGeom prst="rect">
            <a:avLst/>
          </a:prstGeom>
          <a:solidFill>
            <a:srgbClr val="936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 30"/>
          <p:cNvSpPr/>
          <p:nvPr/>
        </p:nvSpPr>
        <p:spPr>
          <a:xfrm>
            <a:off x="236241" y="3214137"/>
            <a:ext cx="30396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2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新手父母</a:t>
            </a:r>
            <a:r>
              <a:rPr lang="en-US" altLang="zh-TW" sz="22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FUN</a:t>
            </a:r>
            <a:r>
              <a:rPr lang="zh-TW" altLang="en-US" sz="22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輕鬆方案</a:t>
            </a:r>
            <a:endParaRPr lang="en-US" sz="22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65" name="Rectangle 13"/>
          <p:cNvSpPr/>
          <p:nvPr/>
        </p:nvSpPr>
        <p:spPr>
          <a:xfrm>
            <a:off x="3211528" y="2079933"/>
            <a:ext cx="856416" cy="10400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Rectangle 34"/>
          <p:cNvSpPr/>
          <p:nvPr/>
        </p:nvSpPr>
        <p:spPr>
          <a:xfrm>
            <a:off x="5724128" y="4942329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重大傷病員</a:t>
            </a:r>
            <a:r>
              <a:rPr lang="zh-TW" altLang="en-US" sz="22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工關懷支持方案</a:t>
            </a:r>
            <a:endParaRPr lang="en-US" altLang="zh-CN" sz="22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3200343" y="5022132"/>
            <a:ext cx="867601" cy="1005836"/>
          </a:xfrm>
          <a:prstGeom prst="rect">
            <a:avLst/>
          </a:prstGeom>
          <a:solidFill>
            <a:srgbClr val="9BB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9" name="Group 90"/>
          <p:cNvGrpSpPr/>
          <p:nvPr/>
        </p:nvGrpSpPr>
        <p:grpSpPr>
          <a:xfrm>
            <a:off x="5796136" y="3284984"/>
            <a:ext cx="3347864" cy="1714063"/>
            <a:chOff x="6142787" y="1268368"/>
            <a:chExt cx="2649738" cy="1285549"/>
          </a:xfrm>
        </p:grpSpPr>
        <p:sp>
          <p:nvSpPr>
            <p:cNvPr id="80" name="Rectangle 35"/>
            <p:cNvSpPr/>
            <p:nvPr/>
          </p:nvSpPr>
          <p:spPr>
            <a:xfrm>
              <a:off x="6149319" y="1484392"/>
              <a:ext cx="2643206" cy="106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Font typeface="Wingdings" panose="05000000000000000000" pitchFamily="2" charset="2"/>
                <a:buChar char="n"/>
              </a:pPr>
              <a:r>
                <a:rPr lang="zh-TW" altLang="en-US" dirty="0" smtClean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加強</a:t>
              </a:r>
              <a:r>
                <a:rPr lang="en-US" altLang="zh-TW" dirty="0" smtClean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</a:t>
              </a:r>
              <a:r>
                <a:rPr lang="zh-TW" altLang="en-US" dirty="0" smtClean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歲以上人員健康檢查密度</a:t>
              </a:r>
              <a:endParaRPr lang="en-US" altLang="zh-TW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2600"/>
                </a:lnSpc>
                <a:buFont typeface="Wingdings" panose="05000000000000000000" pitchFamily="2" charset="2"/>
                <a:buChar char="n"/>
              </a:pPr>
              <a:r>
                <a:rPr lang="zh-TW" altLang="en-US" dirty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到府</a:t>
              </a:r>
              <a:r>
                <a:rPr lang="zh-TW" altLang="en-US" dirty="0" smtClean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健康檢查活動</a:t>
              </a:r>
              <a:endParaRPr lang="en-US" altLang="zh-TW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2600"/>
                </a:lnSpc>
                <a:buFont typeface="Wingdings" panose="05000000000000000000" pitchFamily="2" charset="2"/>
                <a:buChar char="n"/>
              </a:pPr>
              <a:r>
                <a:rPr lang="zh-TW" altLang="en-US" dirty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舉辦多元文康</a:t>
              </a:r>
              <a:r>
                <a:rPr lang="zh-TW" altLang="en-US" dirty="0" smtClean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  <a:endParaRPr lang="en-US" altLang="zh-TW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Rectangle 36"/>
            <p:cNvSpPr/>
            <p:nvPr/>
          </p:nvSpPr>
          <p:spPr>
            <a:xfrm>
              <a:off x="6142787" y="1268368"/>
              <a:ext cx="1894596" cy="323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200" b="1" dirty="0" smtClean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0"/>
                </a:rPr>
                <a:t>健康職場</a:t>
              </a:r>
              <a:r>
                <a:rPr lang="en-US" altLang="zh-TW" sz="2200" b="1" dirty="0" smtClean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0"/>
                </a:rPr>
                <a:t>2.0</a:t>
              </a:r>
              <a:r>
                <a:rPr lang="zh-TW" altLang="en-US" sz="2200" b="1" dirty="0" smtClean="0">
                  <a:solidFill>
                    <a:srgbClr val="59595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0"/>
                </a:rPr>
                <a:t>方案</a:t>
              </a:r>
              <a:endParaRPr lang="en-US" altLang="zh-CN" sz="22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endParaRPr>
            </a:p>
          </p:txBody>
        </p:sp>
      </p:grpSp>
      <p:sp>
        <p:nvSpPr>
          <p:cNvPr id="83" name="Rectangle 16"/>
          <p:cNvSpPr/>
          <p:nvPr/>
        </p:nvSpPr>
        <p:spPr>
          <a:xfrm>
            <a:off x="4871545" y="2059099"/>
            <a:ext cx="797801" cy="1030426"/>
          </a:xfrm>
          <a:prstGeom prst="rect">
            <a:avLst/>
          </a:prstGeom>
          <a:solidFill>
            <a:srgbClr val="F88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Rectangle 38"/>
          <p:cNvSpPr/>
          <p:nvPr/>
        </p:nvSpPr>
        <p:spPr>
          <a:xfrm>
            <a:off x="251520" y="4725144"/>
            <a:ext cx="2441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預約晚美人生方案</a:t>
            </a:r>
            <a:endParaRPr lang="en-US" altLang="zh-CN" sz="22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98" name="Rectangle 23"/>
          <p:cNvSpPr/>
          <p:nvPr/>
        </p:nvSpPr>
        <p:spPr>
          <a:xfrm>
            <a:off x="4871546" y="3603262"/>
            <a:ext cx="797799" cy="977866"/>
          </a:xfrm>
          <a:prstGeom prst="rect">
            <a:avLst/>
          </a:prstGeom>
          <a:solidFill>
            <a:srgbClr val="F26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" name="Rectangle 27"/>
          <p:cNvSpPr/>
          <p:nvPr/>
        </p:nvSpPr>
        <p:spPr>
          <a:xfrm>
            <a:off x="4871545" y="5159468"/>
            <a:ext cx="797800" cy="1005836"/>
          </a:xfrm>
          <a:prstGeom prst="rect">
            <a:avLst/>
          </a:prstGeom>
          <a:solidFill>
            <a:srgbClr val="3C4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7" name="Rectangle 35"/>
          <p:cNvSpPr/>
          <p:nvPr/>
        </p:nvSpPr>
        <p:spPr>
          <a:xfrm>
            <a:off x="288146" y="5085184"/>
            <a:ext cx="2848407" cy="14260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退撫權益講座及退休生活體驗課程</a:t>
            </a:r>
            <a:endParaRPr lang="en-US" altLang="zh-TW" dirty="0" smtClean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退休</a:t>
            </a:r>
            <a:r>
              <a:rPr lang="zh-TW" altLang="en-US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算諮詢</a:t>
            </a:r>
            <a:r>
              <a:rPr lang="zh-TW" altLang="en-US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參訪長照機構</a:t>
            </a:r>
            <a:endParaRPr lang="en-US" altLang="zh-TW" dirty="0" smtClean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" name="Rectangle 35"/>
          <p:cNvSpPr/>
          <p:nvPr/>
        </p:nvSpPr>
        <p:spPr>
          <a:xfrm>
            <a:off x="318117" y="3573016"/>
            <a:ext cx="295773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育兒講座及懶人包</a:t>
            </a:r>
            <a:endParaRPr lang="en-US" altLang="zh-TW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產後憂鬱檢測</a:t>
            </a:r>
            <a:endParaRPr lang="en-US" altLang="zh-TW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群組交流育兒</a:t>
            </a: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26" y="3603261"/>
            <a:ext cx="546002" cy="9451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27" y="2077819"/>
            <a:ext cx="659282" cy="110111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63242"/>
            <a:ext cx="355002" cy="100206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11" y="3590994"/>
            <a:ext cx="717102" cy="1062142"/>
          </a:xfrm>
          <a:prstGeom prst="rect">
            <a:avLst/>
          </a:prstGeom>
        </p:spPr>
      </p:pic>
      <p:sp>
        <p:nvSpPr>
          <p:cNvPr id="43" name="Rectangle 30"/>
          <p:cNvSpPr/>
          <p:nvPr/>
        </p:nvSpPr>
        <p:spPr>
          <a:xfrm>
            <a:off x="219717" y="1727315"/>
            <a:ext cx="2696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2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0"/>
              </a:rPr>
              <a:t>增設員工專屬心理諮商師</a:t>
            </a:r>
            <a:endParaRPr lang="en-US" sz="22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44" name="Rectangle 35"/>
          <p:cNvSpPr/>
          <p:nvPr/>
        </p:nvSpPr>
        <p:spPr>
          <a:xfrm>
            <a:off x="323969" y="2381786"/>
            <a:ext cx="270587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專人專業服務</a:t>
            </a:r>
            <a:endParaRPr lang="en-US" altLang="zh-TW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員工需求初評及轉</a:t>
            </a:r>
            <a:r>
              <a:rPr lang="zh-TW" altLang="en-US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</a:t>
            </a:r>
            <a:endParaRPr lang="en-US" altLang="zh-TW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Rectangle 35"/>
          <p:cNvSpPr/>
          <p:nvPr/>
        </p:nvSpPr>
        <p:spPr>
          <a:xfrm>
            <a:off x="5782438" y="2002969"/>
            <a:ext cx="319965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新進員工食住行懶人包</a:t>
            </a:r>
            <a:endParaRPr lang="en-US" altLang="zh-TW" dirty="0" smtClean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新進人員工作調適課程及座談會</a:t>
            </a:r>
            <a:endParaRPr lang="en-US" altLang="zh-TW" dirty="0" smtClean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建立新進員工交流</a:t>
            </a: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en-US" altLang="zh-TW" dirty="0" smtClean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Rectangle 35"/>
          <p:cNvSpPr/>
          <p:nvPr/>
        </p:nvSpPr>
        <p:spPr>
          <a:xfrm>
            <a:off x="5792546" y="5301208"/>
            <a:ext cx="3189548" cy="728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傷病員工定期關懷訪視</a:t>
            </a:r>
            <a:endParaRPr lang="en-US" altLang="zh-TW" dirty="0" smtClean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提供職醫復工評估諮詢</a:t>
            </a:r>
            <a:endParaRPr lang="zh-CN" altLang="en-US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95" y="5023297"/>
            <a:ext cx="1001896" cy="10322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26" y="2060848"/>
            <a:ext cx="546002" cy="1071064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9956" y="1102492"/>
            <a:ext cx="265173" cy="598316"/>
            <a:chOff x="9956" y="1102492"/>
            <a:chExt cx="265173" cy="598316"/>
          </a:xfrm>
        </p:grpSpPr>
        <p:sp>
          <p:nvSpPr>
            <p:cNvPr id="7" name="矩形 141"/>
            <p:cNvSpPr>
              <a:spLocks noChangeArrowheads="1"/>
            </p:cNvSpPr>
            <p:nvPr/>
          </p:nvSpPr>
          <p:spPr bwMode="auto">
            <a:xfrm>
              <a:off x="103679" y="1102492"/>
              <a:ext cx="171450" cy="59831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  <p:sp>
          <p:nvSpPr>
            <p:cNvPr id="58" name="矩形 141"/>
            <p:cNvSpPr>
              <a:spLocks noChangeArrowheads="1"/>
            </p:cNvSpPr>
            <p:nvPr/>
          </p:nvSpPr>
          <p:spPr bwMode="auto">
            <a:xfrm>
              <a:off x="9956" y="1102492"/>
              <a:ext cx="45719" cy="59831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pitchFamily="2" charset="-122"/>
              </a:endParaRPr>
            </a:p>
          </p:txBody>
        </p:sp>
      </p:grpSp>
      <p:pic>
        <p:nvPicPr>
          <p:cNvPr id="61" name="圖片 60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t="5089" r="59662" b="86368"/>
          <a:stretch/>
        </p:blipFill>
        <p:spPr>
          <a:xfrm>
            <a:off x="6385853" y="6270547"/>
            <a:ext cx="2722651" cy="5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1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pitchFamily="2" charset="-122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314326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您同在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32391" y="2780928"/>
            <a:ext cx="39239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00B0F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080-002-7858</a:t>
            </a:r>
          </a:p>
          <a:p>
            <a:endParaRPr lang="en-US" altLang="zh-TW" sz="1400" dirty="0" smtClean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  <a:hlinkClick r:id="rId2"/>
            </a:endParaRPr>
          </a:p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hlinkClick r:id="rId2"/>
              </a:rPr>
              <a:t>eap@mail.tycg.gov.tw</a:t>
            </a:r>
            <a:endParaRPr lang="en-US" altLang="zh-TW" sz="4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algn="ctr"/>
            <a:endParaRPr lang="en-US" altLang="zh-TW" sz="1400" dirty="0" smtClean="0">
              <a:solidFill>
                <a:srgbClr val="CCCCFF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00B0F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週一</a:t>
            </a:r>
            <a:r>
              <a:rPr lang="zh-TW" altLang="en-US" sz="2800" b="1" dirty="0">
                <a:solidFill>
                  <a:srgbClr val="00B0F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至五工作日 </a:t>
            </a:r>
            <a:r>
              <a:rPr lang="en-US" altLang="zh-TW" sz="2800" b="1" dirty="0">
                <a:solidFill>
                  <a:srgbClr val="00B0F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09:00-19:00</a:t>
            </a:r>
          </a:p>
          <a:p>
            <a:endParaRPr lang="en-US" altLang="zh-TW" sz="4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04927" y="1484784"/>
            <a:ext cx="310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Contact us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t="5089" r="59662" b="86368"/>
          <a:stretch/>
        </p:blipFill>
        <p:spPr>
          <a:xfrm>
            <a:off x="6385853" y="6237312"/>
            <a:ext cx="2722651" cy="54282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2" b="13417"/>
          <a:stretch/>
        </p:blipFill>
        <p:spPr>
          <a:xfrm>
            <a:off x="611560" y="1196752"/>
            <a:ext cx="4345969" cy="550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602</Words>
  <Application>Microsoft Office PowerPoint</Application>
  <PresentationFormat>如螢幕大小 (4:3)</PresentationFormat>
  <Paragraphs>76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3" baseType="lpstr">
      <vt:lpstr>Meiryo</vt:lpstr>
      <vt:lpstr>微软雅黑</vt:lpstr>
      <vt:lpstr>Open Sans</vt:lpstr>
      <vt:lpstr>宋体</vt:lpstr>
      <vt:lpstr>Source Sans Pro Black</vt:lpstr>
      <vt:lpstr>王漢宗特圓體繁</vt:lpstr>
      <vt:lpstr>王漢宗細圓體繁</vt:lpstr>
      <vt:lpstr>華康娃娃體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員工協助方案服務簡介</vt:lpstr>
      <vt:lpstr>PowerPoint 簡報</vt:lpstr>
      <vt:lpstr>EAP服務內容</vt:lpstr>
      <vt:lpstr>員工個別諮詢服務內容</vt:lpstr>
      <vt:lpstr>人事處官網EAP專區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員工協助方案服務簡介</dc:title>
  <dc:creator>user</dc:creator>
  <cp:lastModifiedBy>Windows 使用者</cp:lastModifiedBy>
  <cp:revision>46</cp:revision>
  <cp:lastPrinted>2019-04-29T06:16:17Z</cp:lastPrinted>
  <dcterms:created xsi:type="dcterms:W3CDTF">2019-04-15T07:21:40Z</dcterms:created>
  <dcterms:modified xsi:type="dcterms:W3CDTF">2019-09-24T09:54:52Z</dcterms:modified>
</cp:coreProperties>
</file>